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26.xml.rels" ContentType="application/vnd.openxmlformats-package.relationships+xml"/>
  <Override PartName="/ppt/slides/_rels/slide13.xml.rels" ContentType="application/vnd.openxmlformats-package.relationships+xml"/>
  <Override PartName="/ppt/slides/_rels/slide25.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_rels/presentation.xml.rels" ContentType="application/vnd.openxmlformats-package.relationships+xml"/>
  <Override PartName="/ppt/media/image13.png" ContentType="image/png"/>
  <Override PartName="/ppt/media/image4.png" ContentType="image/png"/>
  <Override PartName="/ppt/media/image9.png" ContentType="image/png"/>
  <Override PartName="/ppt/media/image18.png" ContentType="image/png"/>
  <Override PartName="/ppt/media/image20.png" ContentType="image/png"/>
  <Override PartName="/ppt/media/image12.png" ContentType="image/png"/>
  <Override PartName="/ppt/media/image3.png" ContentType="image/png"/>
  <Override PartName="/ppt/media/image8.png" ContentType="image/png"/>
  <Override PartName="/ppt/media/image17.png" ContentType="image/png"/>
  <Override PartName="/ppt/media/image11.png" ContentType="image/png"/>
  <Override PartName="/ppt/media/image2.png" ContentType="image/png"/>
  <Override PartName="/ppt/media/image7.png" ContentType="image/png"/>
  <Override PartName="/ppt/media/image16.png" ContentType="image/png"/>
  <Override PartName="/ppt/media/image10.png" ContentType="image/png"/>
  <Override PartName="/ppt/media/image1.png" ContentType="image/png"/>
  <Override PartName="/ppt/media/image29.png" ContentType="image/png"/>
  <Override PartName="/ppt/media/image28.png" ContentType="image/png"/>
  <Override PartName="/ppt/media/image27.png" ContentType="image/png"/>
  <Override PartName="/ppt/media/image6.png" ContentType="image/png"/>
  <Override PartName="/ppt/media/image15.png" ContentType="image/png"/>
  <Override PartName="/ppt/media/image25.jpeg" ContentType="image/jpeg"/>
  <Override PartName="/ppt/media/image24.png" ContentType="image/png"/>
  <Override PartName="/ppt/media/image22.png" ContentType="image/png"/>
  <Override PartName="/ppt/media/image21.png" ContentType="image/png"/>
  <Override PartName="/ppt/media/image23.jpeg" ContentType="image/jpeg"/>
  <Override PartName="/ppt/media/image19.png" ContentType="image/png"/>
  <Override PartName="/ppt/media/image5.png" ContentType="image/png"/>
  <Override PartName="/ppt/media/image26.jpeg" ContentType="image/jpeg"/>
  <Override PartName="/ppt/media/image14.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Lst>
  <p:sldSz cx="18288000" cy="10287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5"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4941D20-7CD5-4FC2-B7C8-3BA78CC215B8}"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AE092AA2-EC12-4AFE-A360-5B573A5230A8}"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08A91457-FBC7-48B8-8CD9-EA3F1DDF3A98}"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7DB1BE2A-B243-492A-904D-4CA88D0545C0}"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026770F6-F3C4-4B3A-ADEC-777948745371}"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22"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E8ECAAB6-FF25-4FC0-98E2-69A0B9D2E812}"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EE28D08F-60C6-4000-BB54-F6B75FA1BCAE}"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5"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3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1A349505-AB2A-4FE1-885C-691B1B568BF9}"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600551D2-A366-4A6B-BE8A-7AD0B0A40EEC}"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85CAE339-F03C-46DC-8C8F-5FC3A77F86C3}"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A6610C5E-568A-4340-B66D-6A1CF896D302}" type="slidenum">
              <a:t>&lt;#&gt;</a:t>
            </a:fld>
          </a:p>
        </p:txBody>
      </p:sp>
      <p:sp>
        <p:nvSpPr>
          <p:cNvPr id="4" name="PlaceHolder 3"/>
          <p:cNvSpPr>
            <a:spLocks noGrp="1"/>
          </p:cNvSpPr>
          <p:nvPr>
            <p:ph type="dt" idx="25"/>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a:t>
            </a:r>
            <a:r>
              <a:rPr b="0" lang="en-US" sz="4400" spc="-1" strike="noStrike">
                <a:solidFill>
                  <a:schemeClr val="dk1"/>
                </a:solidFill>
                <a:latin typeface="Calibri"/>
              </a:rPr>
              <a:t>edit Master </a:t>
            </a:r>
            <a:r>
              <a:rPr b="0" lang="en-US" sz="4400" spc="-1" strike="noStrike">
                <a:solidFill>
                  <a:schemeClr val="dk1"/>
                </a:solidFill>
                <a:latin typeface="Calibri"/>
              </a:rPr>
              <a:t>title style</a:t>
            </a:r>
            <a:endParaRPr b="0" lang="en-US" sz="4400" spc="-1" strike="noStrike">
              <a:solidFill>
                <a:schemeClr val="dk1"/>
              </a:solidFill>
              <a:latin typeface="Calibri"/>
            </a:endParaRPr>
          </a:p>
        </p:txBody>
      </p:sp>
      <p:sp>
        <p:nvSpPr>
          <p:cNvPr id="1" name="PlaceHolder 2"/>
          <p:cNvSpPr>
            <a:spLocks noGrp="1"/>
          </p:cNvSpPr>
          <p:nvPr>
            <p:ph type="dt" idx="1"/>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2" name="PlaceHolder 3"/>
          <p:cNvSpPr>
            <a:spLocks noGrp="1"/>
          </p:cNvSpPr>
          <p:nvPr>
            <p:ph type="ftr" idx="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 name="PlaceHolder 4"/>
          <p:cNvSpPr>
            <a:spLocks noGrp="1"/>
          </p:cNvSpPr>
          <p:nvPr>
            <p:ph type="sldNum" idx="3"/>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7FE37798-6FA8-48DA-B268-7AE5D8008CA1}"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2880"/>
            <a:ext cx="3007800" cy="1161720"/>
          </a:xfrm>
          <a:prstGeom prst="rect">
            <a:avLst/>
          </a:prstGeom>
          <a:noFill/>
          <a:ln w="0">
            <a:noFill/>
          </a:ln>
        </p:spPr>
        <p:txBody>
          <a:bodyPr lIns="91440" rIns="91440" tIns="45720" bIns="45720" anchor="b">
            <a:noAutofit/>
          </a:bodyPr>
          <a:p>
            <a:pPr indent="0" defTabSz="914400">
              <a:lnSpc>
                <a:spcPct val="100000"/>
              </a:lnSpc>
              <a:buNone/>
            </a:pPr>
            <a:r>
              <a:rPr b="1" lang="en-US" sz="2000" spc="-1" strike="noStrike">
                <a:solidFill>
                  <a:schemeClr val="dk1"/>
                </a:solidFill>
                <a:latin typeface="Calibri"/>
              </a:rPr>
              <a:t>Click to edit Master title style</a:t>
            </a:r>
            <a:endParaRPr b="0" lang="en-US" sz="2000" spc="-1" strike="noStrike">
              <a:solidFill>
                <a:schemeClr val="dk1"/>
              </a:solidFill>
              <a:latin typeface="Calibri"/>
            </a:endParaRPr>
          </a:p>
        </p:txBody>
      </p:sp>
      <p:sp>
        <p:nvSpPr>
          <p:cNvPr id="56" name="PlaceHolder 2"/>
          <p:cNvSpPr>
            <a:spLocks noGrp="1"/>
          </p:cNvSpPr>
          <p:nvPr>
            <p:ph type="body"/>
          </p:nvPr>
        </p:nvSpPr>
        <p:spPr>
          <a:xfrm>
            <a:off x="3575160" y="272880"/>
            <a:ext cx="5111280" cy="585288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57" name="PlaceHolder 3"/>
          <p:cNvSpPr>
            <a:spLocks noGrp="1"/>
          </p:cNvSpPr>
          <p:nvPr>
            <p:ph type="body"/>
          </p:nvPr>
        </p:nvSpPr>
        <p:spPr>
          <a:xfrm>
            <a:off x="457200" y="1434960"/>
            <a:ext cx="3007800" cy="469080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pc="-1" strike="noStrike">
                <a:solidFill>
                  <a:schemeClr val="dk1"/>
                </a:solidFill>
                <a:latin typeface="Calibri"/>
              </a:rPr>
              <a:t>Click to edit Master text styles</a:t>
            </a:r>
            <a:endParaRPr b="0" lang="en-US" sz="1400" spc="-1" strike="noStrike">
              <a:solidFill>
                <a:schemeClr val="dk1"/>
              </a:solidFill>
              <a:latin typeface="Calibri"/>
            </a:endParaRPr>
          </a:p>
        </p:txBody>
      </p:sp>
      <p:sp>
        <p:nvSpPr>
          <p:cNvPr id="58" name="PlaceHolder 4"/>
          <p:cNvSpPr>
            <a:spLocks noGrp="1"/>
          </p:cNvSpPr>
          <p:nvPr>
            <p:ph type="dt" idx="28"/>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59" name="PlaceHolder 5"/>
          <p:cNvSpPr>
            <a:spLocks noGrp="1"/>
          </p:cNvSpPr>
          <p:nvPr>
            <p:ph type="ftr" idx="29"/>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0" name="PlaceHolder 6"/>
          <p:cNvSpPr>
            <a:spLocks noGrp="1"/>
          </p:cNvSpPr>
          <p:nvPr>
            <p:ph type="sldNum" idx="30"/>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612E79A2-33AF-498E-A37F-79EE0B4A046A}"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792440" y="4800600"/>
            <a:ext cx="5486040" cy="566280"/>
          </a:xfrm>
          <a:prstGeom prst="rect">
            <a:avLst/>
          </a:prstGeom>
          <a:noFill/>
          <a:ln w="0">
            <a:noFill/>
          </a:ln>
        </p:spPr>
        <p:txBody>
          <a:bodyPr lIns="91440" rIns="91440" tIns="45720" bIns="45720" anchor="b">
            <a:noAutofit/>
          </a:bodyPr>
          <a:p>
            <a:pPr indent="0" defTabSz="914400">
              <a:lnSpc>
                <a:spcPct val="100000"/>
              </a:lnSpc>
              <a:buNone/>
            </a:pPr>
            <a:r>
              <a:rPr b="1" lang="en-US" sz="2000" spc="-1" strike="noStrike">
                <a:solidFill>
                  <a:schemeClr val="dk1"/>
                </a:solidFill>
                <a:latin typeface="Calibri"/>
              </a:rPr>
              <a:t>Click to edit Master title style</a:t>
            </a:r>
            <a:endParaRPr b="0" lang="en-US" sz="2000" spc="-1" strike="noStrike">
              <a:solidFill>
                <a:schemeClr val="dk1"/>
              </a:solidFill>
              <a:latin typeface="Calibri"/>
            </a:endParaRPr>
          </a:p>
        </p:txBody>
      </p:sp>
      <p:sp>
        <p:nvSpPr>
          <p:cNvPr id="62" name="PlaceHolder 2"/>
          <p:cNvSpPr>
            <a:spLocks noGrp="1"/>
          </p:cNvSpPr>
          <p:nvPr>
            <p:ph type="body"/>
          </p:nvPr>
        </p:nvSpPr>
        <p:spPr>
          <a:xfrm>
            <a:off x="1792440" y="612720"/>
            <a:ext cx="5486040" cy="411444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3200" spc="-1" strike="noStrike">
                <a:solidFill>
                  <a:schemeClr val="dk1"/>
                </a:solidFill>
                <a:latin typeface="Calibri"/>
              </a:rPr>
              <a:t>Second Outline Level</a:t>
            </a:r>
            <a:endParaRPr b="0" lang="en-US" sz="32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3200" spc="-1" strike="noStrike">
                <a:solidFill>
                  <a:schemeClr val="dk1"/>
                </a:solidFill>
                <a:latin typeface="Calibri"/>
              </a:rPr>
              <a:t>Third Outline Level</a:t>
            </a:r>
            <a:endParaRPr b="0" lang="en-US" sz="32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3200" spc="-1" strike="noStrike">
                <a:solidFill>
                  <a:schemeClr val="dk1"/>
                </a:solidFill>
                <a:latin typeface="Calibri"/>
              </a:rPr>
              <a:t>Fourth Outline Level</a:t>
            </a:r>
            <a:endParaRPr b="0" lang="en-US" sz="32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3200" spc="-1" strike="noStrike">
                <a:solidFill>
                  <a:schemeClr val="dk1"/>
                </a:solidFill>
                <a:latin typeface="Calibri"/>
              </a:rPr>
              <a:t>Fifth Outline Level</a:t>
            </a:r>
            <a:endParaRPr b="0" lang="en-US" sz="32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3200" spc="-1" strike="noStrike">
                <a:solidFill>
                  <a:schemeClr val="dk1"/>
                </a:solidFill>
                <a:latin typeface="Calibri"/>
              </a:rPr>
              <a:t>Sixth Outline Level</a:t>
            </a:r>
            <a:endParaRPr b="0" lang="en-US" sz="32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3200" spc="-1" strike="noStrike">
                <a:solidFill>
                  <a:schemeClr val="dk1"/>
                </a:solidFill>
                <a:latin typeface="Calibri"/>
              </a:rPr>
              <a:t>Seventh Outline Level</a:t>
            </a:r>
            <a:endParaRPr b="0" lang="en-US" sz="3200" spc="-1" strike="noStrike">
              <a:solidFill>
                <a:schemeClr val="dk1"/>
              </a:solidFill>
              <a:latin typeface="Calibri"/>
            </a:endParaRPr>
          </a:p>
        </p:txBody>
      </p:sp>
      <p:sp>
        <p:nvSpPr>
          <p:cNvPr id="63" name="PlaceHolder 3"/>
          <p:cNvSpPr>
            <a:spLocks noGrp="1"/>
          </p:cNvSpPr>
          <p:nvPr>
            <p:ph type="body"/>
          </p:nvPr>
        </p:nvSpPr>
        <p:spPr>
          <a:xfrm>
            <a:off x="1792440" y="5367240"/>
            <a:ext cx="5486040" cy="80460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pc="-1" strike="noStrike">
                <a:solidFill>
                  <a:schemeClr val="dk1"/>
                </a:solidFill>
                <a:latin typeface="Calibri"/>
              </a:rPr>
              <a:t>Click to edit Master text styles</a:t>
            </a:r>
            <a:endParaRPr b="0" lang="en-US" sz="1400" spc="-1" strike="noStrike">
              <a:solidFill>
                <a:schemeClr val="dk1"/>
              </a:solidFill>
              <a:latin typeface="Calibri"/>
            </a:endParaRPr>
          </a:p>
        </p:txBody>
      </p:sp>
      <p:sp>
        <p:nvSpPr>
          <p:cNvPr id="64" name="PlaceHolder 4"/>
          <p:cNvSpPr>
            <a:spLocks noGrp="1"/>
          </p:cNvSpPr>
          <p:nvPr>
            <p:ph type="dt" idx="31"/>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65" name="PlaceHolder 5"/>
          <p:cNvSpPr>
            <a:spLocks noGrp="1"/>
          </p:cNvSpPr>
          <p:nvPr>
            <p:ph type="ftr" idx="3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6" name="PlaceHolder 6"/>
          <p:cNvSpPr>
            <a:spLocks noGrp="1"/>
          </p:cNvSpPr>
          <p:nvPr>
            <p:ph type="sldNum" idx="33"/>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9FBD329F-BEF2-4E23-B723-6817ACB531F1}"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a:t>
            </a:r>
            <a:r>
              <a:rPr b="0" lang="en-US" sz="4400" spc="-1" strike="noStrike">
                <a:solidFill>
                  <a:schemeClr val="dk1"/>
                </a:solidFill>
                <a:latin typeface="Calibri"/>
              </a:rPr>
              <a:t>Master title </a:t>
            </a:r>
            <a:r>
              <a:rPr b="0" lang="en-US" sz="4400" spc="-1" strike="noStrike">
                <a:solidFill>
                  <a:schemeClr val="dk1"/>
                </a:solidFill>
                <a:latin typeface="Calibri"/>
              </a:rPr>
              <a:t>style</a:t>
            </a:r>
            <a:endParaRPr b="0" lang="en-US" sz="4400" spc="-1" strike="noStrike">
              <a:solidFill>
                <a:schemeClr val="dk1"/>
              </a:solidFill>
              <a:latin typeface="Calibri"/>
            </a:endParaRPr>
          </a:p>
        </p:txBody>
      </p:sp>
      <p:sp>
        <p:nvSpPr>
          <p:cNvPr id="7"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8" name="PlaceHolder 3"/>
          <p:cNvSpPr>
            <a:spLocks noGrp="1"/>
          </p:cNvSpPr>
          <p:nvPr>
            <p:ph type="dt" idx="4"/>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9" name="PlaceHolder 4"/>
          <p:cNvSpPr>
            <a:spLocks noGrp="1"/>
          </p:cNvSpPr>
          <p:nvPr>
            <p:ph type="ftr" idx="5"/>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0" name="PlaceHolder 5"/>
          <p:cNvSpPr>
            <a:spLocks noGrp="1"/>
          </p:cNvSpPr>
          <p:nvPr>
            <p:ph type="sldNum" idx="6"/>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6DB6DC97-672B-49B2-9CA2-EF59E6B5D407}"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6629400" y="274680"/>
            <a:ext cx="2057040" cy="5851080"/>
          </a:xfrm>
          <a:prstGeom prst="rect">
            <a:avLst/>
          </a:prstGeom>
          <a:noFill/>
          <a:ln w="0">
            <a:noFill/>
          </a:ln>
        </p:spPr>
        <p:txBody>
          <a:bodyPr lIns="91440" rIns="91440" tIns="45720" bIns="45720" anchor="ctr" vert="eaVert">
            <a:noAutofit/>
          </a:bodyPr>
          <a:p>
            <a:pPr indent="0" algn="ctr" defTabSz="914400">
              <a:lnSpc>
                <a:spcPct val="100000"/>
              </a:lnSpc>
              <a:buNone/>
            </a:pPr>
            <a:r>
              <a:rPr b="0" lang="en-US" sz="4400" spc="-1" strike="noStrike">
                <a:solidFill>
                  <a:schemeClr val="dk1"/>
                </a:solidFill>
                <a:latin typeface="Calibri"/>
              </a:rPr>
              <a:t>Click </a:t>
            </a:r>
            <a:r>
              <a:rPr b="0" lang="en-US" sz="4400" spc="-1" strike="noStrike">
                <a:solidFill>
                  <a:schemeClr val="dk1"/>
                </a:solidFill>
                <a:latin typeface="Calibri"/>
              </a:rPr>
              <a:t>to edit </a:t>
            </a:r>
            <a:r>
              <a:rPr b="0" lang="en-US" sz="4400" spc="-1" strike="noStrike">
                <a:solidFill>
                  <a:schemeClr val="dk1"/>
                </a:solidFill>
                <a:latin typeface="Calibri"/>
              </a:rPr>
              <a:t>Master </a:t>
            </a:r>
            <a:r>
              <a:rPr b="0" lang="en-US" sz="4400" spc="-1" strike="noStrike">
                <a:solidFill>
                  <a:schemeClr val="dk1"/>
                </a:solidFill>
                <a:latin typeface="Calibri"/>
              </a:rPr>
              <a:t>title </a:t>
            </a:r>
            <a:r>
              <a:rPr b="0" lang="en-US" sz="4400" spc="-1" strike="noStrike">
                <a:solidFill>
                  <a:schemeClr val="dk1"/>
                </a:solidFill>
                <a:latin typeface="Calibri"/>
              </a:rPr>
              <a:t>style</a:t>
            </a:r>
            <a:endParaRPr b="0" lang="en-US" sz="4400" spc="-1" strike="noStrike">
              <a:solidFill>
                <a:schemeClr val="dk1"/>
              </a:solidFill>
              <a:latin typeface="Calibri"/>
            </a:endParaRPr>
          </a:p>
        </p:txBody>
      </p:sp>
      <p:sp>
        <p:nvSpPr>
          <p:cNvPr id="12" name="PlaceHolder 2"/>
          <p:cNvSpPr>
            <a:spLocks noGrp="1"/>
          </p:cNvSpPr>
          <p:nvPr>
            <p:ph type="body"/>
          </p:nvPr>
        </p:nvSpPr>
        <p:spPr>
          <a:xfrm>
            <a:off x="457200" y="274680"/>
            <a:ext cx="6019560" cy="585108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13" name="PlaceHolder 3"/>
          <p:cNvSpPr>
            <a:spLocks noGrp="1"/>
          </p:cNvSpPr>
          <p:nvPr>
            <p:ph type="dt" idx="7"/>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4" name="PlaceHolder 4"/>
          <p:cNvSpPr>
            <a:spLocks noGrp="1"/>
          </p:cNvSpPr>
          <p:nvPr>
            <p:ph type="ftr" idx="8"/>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5" name="PlaceHolder 5"/>
          <p:cNvSpPr>
            <a:spLocks noGrp="1"/>
          </p:cNvSpPr>
          <p:nvPr>
            <p:ph type="sldNum" idx="9"/>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1654B5B9-83ED-4D79-A71C-48025F227651}"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17"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18" name="PlaceHolder 3"/>
          <p:cNvSpPr>
            <a:spLocks noGrp="1"/>
          </p:cNvSpPr>
          <p:nvPr>
            <p:ph type="dt" idx="10"/>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9" name="PlaceHolder 4"/>
          <p:cNvSpPr>
            <a:spLocks noGrp="1"/>
          </p:cNvSpPr>
          <p:nvPr>
            <p:ph type="ftr" idx="11"/>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0" name="PlaceHolder 5"/>
          <p:cNvSpPr>
            <a:spLocks noGrp="1"/>
          </p:cNvSpPr>
          <p:nvPr>
            <p:ph type="sldNum" idx="12"/>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98F3EE82-331F-49C1-AD42-FF704E0F5981}"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722160" y="4406760"/>
            <a:ext cx="7772040" cy="1361880"/>
          </a:xfrm>
          <a:prstGeom prst="rect">
            <a:avLst/>
          </a:prstGeom>
          <a:noFill/>
          <a:ln w="0">
            <a:noFill/>
          </a:ln>
        </p:spPr>
        <p:txBody>
          <a:bodyPr lIns="91440" rIns="91440" tIns="45720" bIns="45720" anchor="t">
            <a:noAutofit/>
          </a:bodyPr>
          <a:p>
            <a:pPr indent="0" defTabSz="914400">
              <a:lnSpc>
                <a:spcPct val="100000"/>
              </a:lnSpc>
              <a:buNone/>
            </a:pPr>
            <a:r>
              <a:rPr b="1" lang="en-US" sz="4000" spc="-1" strike="noStrike" cap="all">
                <a:solidFill>
                  <a:schemeClr val="dk1"/>
                </a:solidFill>
                <a:latin typeface="Calibri"/>
              </a:rPr>
              <a:t>Click to edit Master title style</a:t>
            </a:r>
            <a:endParaRPr b="0" lang="en-US" sz="4000" spc="-1" strike="noStrike">
              <a:solidFill>
                <a:schemeClr val="dk1"/>
              </a:solidFill>
              <a:latin typeface="Calibri"/>
            </a:endParaRPr>
          </a:p>
        </p:txBody>
      </p:sp>
      <p:sp>
        <p:nvSpPr>
          <p:cNvPr id="24" name="PlaceHolder 2"/>
          <p:cNvSpPr>
            <a:spLocks noGrp="1"/>
          </p:cNvSpPr>
          <p:nvPr>
            <p:ph type="body"/>
          </p:nvPr>
        </p:nvSpPr>
        <p:spPr>
          <a:xfrm>
            <a:off x="722160" y="2906640"/>
            <a:ext cx="7772040" cy="1499760"/>
          </a:xfrm>
          <a:prstGeom prst="rect">
            <a:avLst/>
          </a:prstGeom>
          <a:noFill/>
          <a:ln w="0">
            <a:noFill/>
          </a:ln>
        </p:spPr>
        <p:txBody>
          <a:bodyPr lIns="91440" rIns="91440" tIns="45720" bIns="45720" anchor="b">
            <a:noAutofit/>
          </a:bodyPr>
          <a:p>
            <a:pPr indent="0" defTabSz="914400">
              <a:lnSpc>
                <a:spcPct val="100000"/>
              </a:lnSpc>
              <a:spcBef>
                <a:spcPts val="400"/>
              </a:spcBef>
              <a:buNone/>
              <a:tabLst>
                <a:tab algn="l" pos="0"/>
              </a:tabLst>
            </a:pPr>
            <a:r>
              <a:rPr b="0" lang="en-US" sz="2000" spc="-1" strike="noStrike">
                <a:solidFill>
                  <a:schemeClr val="dk1">
                    <a:tint val="75000"/>
                  </a:schemeClr>
                </a:solidFill>
                <a:latin typeface="Calibri"/>
              </a:rPr>
              <a:t>Click to edit Master text styles</a:t>
            </a:r>
            <a:endParaRPr b="0" lang="en-US" sz="2000" spc="-1" strike="noStrike">
              <a:solidFill>
                <a:schemeClr val="dk1"/>
              </a:solidFill>
              <a:latin typeface="Calibri"/>
            </a:endParaRPr>
          </a:p>
        </p:txBody>
      </p:sp>
      <p:sp>
        <p:nvSpPr>
          <p:cNvPr id="25" name="PlaceHolder 3"/>
          <p:cNvSpPr>
            <a:spLocks noGrp="1"/>
          </p:cNvSpPr>
          <p:nvPr>
            <p:ph type="dt" idx="13"/>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26" name="PlaceHolder 4"/>
          <p:cNvSpPr>
            <a:spLocks noGrp="1"/>
          </p:cNvSpPr>
          <p:nvPr>
            <p:ph type="ftr" idx="14"/>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7" name="PlaceHolder 5"/>
          <p:cNvSpPr>
            <a:spLocks noGrp="1"/>
          </p:cNvSpPr>
          <p:nvPr>
            <p:ph type="sldNum" idx="15"/>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684FC998-CF85-468B-B444-098809338F46}"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29" name="PlaceHolder 2"/>
          <p:cNvSpPr>
            <a:spLocks noGrp="1"/>
          </p:cNvSpPr>
          <p:nvPr>
            <p:ph type="body"/>
          </p:nvPr>
        </p:nvSpPr>
        <p:spPr>
          <a:xfrm>
            <a:off x="457200" y="1600200"/>
            <a:ext cx="4038120" cy="452556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743040" indent="-285840" defTabSz="914400">
              <a:lnSpc>
                <a:spcPct val="100000"/>
              </a:lnSpc>
              <a:spcBef>
                <a:spcPts val="47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30" name="PlaceHolder 3"/>
          <p:cNvSpPr>
            <a:spLocks noGrp="1"/>
          </p:cNvSpPr>
          <p:nvPr>
            <p:ph type="body"/>
          </p:nvPr>
        </p:nvSpPr>
        <p:spPr>
          <a:xfrm>
            <a:off x="4648320" y="1600200"/>
            <a:ext cx="4038120" cy="452556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743040" indent="-285840" defTabSz="914400">
              <a:lnSpc>
                <a:spcPct val="100000"/>
              </a:lnSpc>
              <a:spcBef>
                <a:spcPts val="47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31" name="PlaceHolder 4"/>
          <p:cNvSpPr>
            <a:spLocks noGrp="1"/>
          </p:cNvSpPr>
          <p:nvPr>
            <p:ph type="dt" idx="16"/>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32" name="PlaceHolder 5"/>
          <p:cNvSpPr>
            <a:spLocks noGrp="1"/>
          </p:cNvSpPr>
          <p:nvPr>
            <p:ph type="ftr" idx="17"/>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3" name="PlaceHolder 6"/>
          <p:cNvSpPr>
            <a:spLocks noGrp="1"/>
          </p:cNvSpPr>
          <p:nvPr>
            <p:ph type="sldNum" idx="18"/>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FD1212D2-1E99-4B0A-940A-C0522230DADB}"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38" name="PlaceHolder 2"/>
          <p:cNvSpPr>
            <a:spLocks noGrp="1"/>
          </p:cNvSpPr>
          <p:nvPr>
            <p:ph type="body"/>
          </p:nvPr>
        </p:nvSpPr>
        <p:spPr>
          <a:xfrm>
            <a:off x="457200" y="1535040"/>
            <a:ext cx="4039920" cy="63936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pc="-1" strike="noStrike">
                <a:solidFill>
                  <a:schemeClr val="dk1"/>
                </a:solidFill>
                <a:latin typeface="Calibri"/>
              </a:rPr>
              <a:t>Click to edit Master text styles</a:t>
            </a:r>
            <a:endParaRPr b="0" lang="en-US" sz="2400" spc="-1" strike="noStrike">
              <a:solidFill>
                <a:schemeClr val="dk1"/>
              </a:solidFill>
              <a:latin typeface="Calibri"/>
            </a:endParaRPr>
          </a:p>
        </p:txBody>
      </p:sp>
      <p:sp>
        <p:nvSpPr>
          <p:cNvPr id="39" name="PlaceHolder 3"/>
          <p:cNvSpPr>
            <a:spLocks noGrp="1"/>
          </p:cNvSpPr>
          <p:nvPr>
            <p:ph type="body"/>
          </p:nvPr>
        </p:nvSpPr>
        <p:spPr>
          <a:xfrm>
            <a:off x="457200" y="2174760"/>
            <a:ext cx="4039920" cy="395100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pc="-1" strike="noStrike">
                <a:solidFill>
                  <a:schemeClr val="dk1"/>
                </a:solidFill>
                <a:latin typeface="Calibri"/>
              </a:rPr>
              <a:t>Click to edit Master text styles</a:t>
            </a:r>
            <a:endParaRPr b="0" lang="en-US" sz="2400" spc="-1" strike="noStrike">
              <a:solidFill>
                <a:schemeClr val="dk1"/>
              </a:solidFill>
              <a:latin typeface="Calibri"/>
            </a:endParaRPr>
          </a:p>
          <a:p>
            <a:pPr lvl="1" marL="743040" indent="-285840" defTabSz="914400">
              <a:lnSpc>
                <a:spcPct val="100000"/>
              </a:lnSpc>
              <a:spcBef>
                <a:spcPts val="400"/>
              </a:spcBef>
              <a:buClr>
                <a:srgbClr val="000000"/>
              </a:buClr>
              <a:buFont typeface="Arial"/>
              <a:buChar char="–"/>
            </a:pPr>
            <a:r>
              <a:rPr b="0" lang="en-US" sz="2000" spc="-1" strike="noStrike">
                <a:solidFill>
                  <a:schemeClr val="dk1"/>
                </a:solidFill>
                <a:latin typeface="Calibri"/>
              </a:rPr>
              <a:t>Second level</a:t>
            </a:r>
            <a:endParaRPr b="0" lang="en-US" sz="2000" spc="-1" strike="noStrike">
              <a:solidFill>
                <a:schemeClr val="dk1"/>
              </a:solidFill>
              <a:latin typeface="Calibri"/>
            </a:endParaRPr>
          </a:p>
          <a:p>
            <a:pPr lvl="2" marL="11430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Third level</a:t>
            </a:r>
            <a:endParaRPr b="0" lang="en-US" sz="1800" spc="-1" strike="noStrike">
              <a:solidFill>
                <a:schemeClr val="dk1"/>
              </a:solidFill>
              <a:latin typeface="Calibri"/>
            </a:endParaRPr>
          </a:p>
          <a:p>
            <a:pPr lvl="3" marL="16002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Fourth level</a:t>
            </a:r>
            <a:endParaRPr b="0" lang="en-US" sz="1600" spc="-1" strike="noStrike">
              <a:solidFill>
                <a:schemeClr val="dk1"/>
              </a:solidFill>
              <a:latin typeface="Calibri"/>
            </a:endParaRPr>
          </a:p>
          <a:p>
            <a:pPr lvl="4" marL="20574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Fifth level</a:t>
            </a:r>
            <a:endParaRPr b="0" lang="en-US" sz="1600" spc="-1" strike="noStrike">
              <a:solidFill>
                <a:schemeClr val="dk1"/>
              </a:solidFill>
              <a:latin typeface="Calibri"/>
            </a:endParaRPr>
          </a:p>
        </p:txBody>
      </p:sp>
      <p:sp>
        <p:nvSpPr>
          <p:cNvPr id="40" name="PlaceHolder 4"/>
          <p:cNvSpPr>
            <a:spLocks noGrp="1"/>
          </p:cNvSpPr>
          <p:nvPr>
            <p:ph type="body"/>
          </p:nvPr>
        </p:nvSpPr>
        <p:spPr>
          <a:xfrm>
            <a:off x="4645080" y="1535040"/>
            <a:ext cx="4041360" cy="63936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pc="-1" strike="noStrike">
                <a:solidFill>
                  <a:schemeClr val="dk1"/>
                </a:solidFill>
                <a:latin typeface="Calibri"/>
              </a:rPr>
              <a:t>Click to edit Master text styles</a:t>
            </a:r>
            <a:endParaRPr b="0" lang="en-US" sz="2400" spc="-1" strike="noStrike">
              <a:solidFill>
                <a:schemeClr val="dk1"/>
              </a:solidFill>
              <a:latin typeface="Calibri"/>
            </a:endParaRPr>
          </a:p>
        </p:txBody>
      </p:sp>
      <p:sp>
        <p:nvSpPr>
          <p:cNvPr id="41" name="PlaceHolder 5"/>
          <p:cNvSpPr>
            <a:spLocks noGrp="1"/>
          </p:cNvSpPr>
          <p:nvPr>
            <p:ph type="body"/>
          </p:nvPr>
        </p:nvSpPr>
        <p:spPr>
          <a:xfrm>
            <a:off x="4645080" y="2174760"/>
            <a:ext cx="4041360" cy="395100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pc="-1" strike="noStrike">
                <a:solidFill>
                  <a:schemeClr val="dk1"/>
                </a:solidFill>
                <a:latin typeface="Calibri"/>
              </a:rPr>
              <a:t>Click to edit Master text styles</a:t>
            </a:r>
            <a:endParaRPr b="0" lang="en-US" sz="2400" spc="-1" strike="noStrike">
              <a:solidFill>
                <a:schemeClr val="dk1"/>
              </a:solidFill>
              <a:latin typeface="Calibri"/>
            </a:endParaRPr>
          </a:p>
          <a:p>
            <a:pPr lvl="1" marL="743040" indent="-285840" defTabSz="914400">
              <a:lnSpc>
                <a:spcPct val="100000"/>
              </a:lnSpc>
              <a:spcBef>
                <a:spcPts val="400"/>
              </a:spcBef>
              <a:buClr>
                <a:srgbClr val="000000"/>
              </a:buClr>
              <a:buFont typeface="Arial"/>
              <a:buChar char="–"/>
            </a:pPr>
            <a:r>
              <a:rPr b="0" lang="en-US" sz="2000" spc="-1" strike="noStrike">
                <a:solidFill>
                  <a:schemeClr val="dk1"/>
                </a:solidFill>
                <a:latin typeface="Calibri"/>
              </a:rPr>
              <a:t>Second level</a:t>
            </a:r>
            <a:endParaRPr b="0" lang="en-US" sz="2000" spc="-1" strike="noStrike">
              <a:solidFill>
                <a:schemeClr val="dk1"/>
              </a:solidFill>
              <a:latin typeface="Calibri"/>
            </a:endParaRPr>
          </a:p>
          <a:p>
            <a:pPr lvl="2" marL="11430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Third level</a:t>
            </a:r>
            <a:endParaRPr b="0" lang="en-US" sz="1800" spc="-1" strike="noStrike">
              <a:solidFill>
                <a:schemeClr val="dk1"/>
              </a:solidFill>
              <a:latin typeface="Calibri"/>
            </a:endParaRPr>
          </a:p>
          <a:p>
            <a:pPr lvl="3" marL="16002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Fourth level</a:t>
            </a:r>
            <a:endParaRPr b="0" lang="en-US" sz="1600" spc="-1" strike="noStrike">
              <a:solidFill>
                <a:schemeClr val="dk1"/>
              </a:solidFill>
              <a:latin typeface="Calibri"/>
            </a:endParaRPr>
          </a:p>
          <a:p>
            <a:pPr lvl="4" marL="20574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Fifth level</a:t>
            </a:r>
            <a:endParaRPr b="0" lang="en-US" sz="1600" spc="-1" strike="noStrike">
              <a:solidFill>
                <a:schemeClr val="dk1"/>
              </a:solidFill>
              <a:latin typeface="Calibri"/>
            </a:endParaRPr>
          </a:p>
        </p:txBody>
      </p:sp>
      <p:sp>
        <p:nvSpPr>
          <p:cNvPr id="42" name="PlaceHolder 6"/>
          <p:cNvSpPr>
            <a:spLocks noGrp="1"/>
          </p:cNvSpPr>
          <p:nvPr>
            <p:ph type="dt" idx="19"/>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43" name="PlaceHolder 7"/>
          <p:cNvSpPr>
            <a:spLocks noGrp="1"/>
          </p:cNvSpPr>
          <p:nvPr>
            <p:ph type="ftr" idx="20"/>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4" name="PlaceHolder 8"/>
          <p:cNvSpPr>
            <a:spLocks noGrp="1"/>
          </p:cNvSpPr>
          <p:nvPr>
            <p:ph type="sldNum" idx="21"/>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31C9BDE0-405E-4D43-807B-748F36DD4C94}"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46" name="PlaceHolder 2"/>
          <p:cNvSpPr>
            <a:spLocks noGrp="1"/>
          </p:cNvSpPr>
          <p:nvPr>
            <p:ph type="dt" idx="22"/>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47" name="PlaceHolder 3"/>
          <p:cNvSpPr>
            <a:spLocks noGrp="1"/>
          </p:cNvSpPr>
          <p:nvPr>
            <p:ph type="ftr" idx="23"/>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8" name="PlaceHolder 4"/>
          <p:cNvSpPr>
            <a:spLocks noGrp="1"/>
          </p:cNvSpPr>
          <p:nvPr>
            <p:ph type="sldNum" idx="24"/>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05638F5D-AF03-4E88-BC4C-A7EB315D25B9}"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PlaceHolder 1"/>
          <p:cNvSpPr>
            <a:spLocks noGrp="1"/>
          </p:cNvSpPr>
          <p:nvPr>
            <p:ph type="dt" idx="25"/>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51" name="PlaceHolder 2"/>
          <p:cNvSpPr>
            <a:spLocks noGrp="1"/>
          </p:cNvSpPr>
          <p:nvPr>
            <p:ph type="ftr" idx="26"/>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2" name="PlaceHolder 3"/>
          <p:cNvSpPr>
            <a:spLocks noGrp="1"/>
          </p:cNvSpPr>
          <p:nvPr>
            <p:ph type="sldNum" idx="27"/>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C9577270-DB67-4054-8F98-B4D5C419DEC2}"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5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1800" spc="-1" strike="noStrike">
                <a:solidFill>
                  <a:schemeClr val="dk1"/>
                </a:solidFill>
                <a:latin typeface="Calibri"/>
              </a:rPr>
              <a:t>Click to edit the title text format</a:t>
            </a:r>
            <a:endParaRPr b="0" lang="en-US" sz="1800" spc="-1" strike="noStrike">
              <a:solidFill>
                <a:schemeClr val="dk1"/>
              </a:solidFill>
              <a:latin typeface="Calibri"/>
            </a:endParaRPr>
          </a:p>
        </p:txBody>
      </p:sp>
      <p:sp>
        <p:nvSpPr>
          <p:cNvPr id="5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9.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slideLayout" Target="../slideLayouts/slideLayout9.xml"/>
</Relationships>
</file>

<file path=ppt/slides/_rels/slide1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3.png"/><Relationship Id="rId3" Type="http://schemas.openxmlformats.org/officeDocument/2006/relationships/slideLayout" Target="../slideLayouts/slideLayout9.xml"/>
</Relationships>
</file>

<file path=ppt/slides/_rels/slide12.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hyperlink" Target="https://fastercapital.com/fr/mots-cle/apprentissage-profond.html" TargetMode="External"/><Relationship Id="rId3" Type="http://schemas.openxmlformats.org/officeDocument/2006/relationships/hyperlink" Target="https://fastercapital.com/fr/mots-cle/d&#233;fis-importants.html" TargetMode="External"/><Relationship Id="rId4" Type="http://schemas.openxmlformats.org/officeDocument/2006/relationships/image" Target="../media/image24.png"/><Relationship Id="rId5" Type="http://schemas.openxmlformats.org/officeDocument/2006/relationships/image" Target="../media/image25.jpeg"/><Relationship Id="rId6" Type="http://schemas.openxmlformats.org/officeDocument/2006/relationships/image" Target="../media/image26.jpeg"/><Relationship Id="rId7" Type="http://schemas.openxmlformats.org/officeDocument/2006/relationships/image" Target="../media/image3.png"/><Relationship Id="rId8" Type="http://schemas.openxmlformats.org/officeDocument/2006/relationships/slideLayout" Target="../slideLayouts/slideLayout9.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9.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9.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9.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9.xml"/>
</Relationships>
</file>

<file path=ppt/slides/_rels/slide1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9.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9.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9.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slideLayout" Target="../slideLayouts/slideLayout9.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9.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7.png"/><Relationship Id="rId3" Type="http://schemas.openxmlformats.org/officeDocument/2006/relationships/slideLayout" Target="../slideLayouts/slideLayout9.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8.png"/><Relationship Id="rId3" Type="http://schemas.openxmlformats.org/officeDocument/2006/relationships/slideLayout" Target="../slideLayouts/slideLayout9.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9.png"/><Relationship Id="rId3" Type="http://schemas.openxmlformats.org/officeDocument/2006/relationships/slideLayout" Target="../slideLayouts/slideLayout9.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9.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9.xml"/>
</Relationships>
</file>

<file path=ppt/slides/_rels/slide2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9.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3.png"/><Relationship Id="rId3" Type="http://schemas.openxmlformats.org/officeDocument/2006/relationships/slideLayout" Target="../slideLayouts/slideLayout9.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slideLayout" Target="../slideLayouts/slideLayout9.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Layout" Target="../slideLayouts/slideLayout9.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9.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9.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slideLayout" Target="../slideLayouts/slideLayout9.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slideLayout" Target="../slideLayouts/slideLayout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c"/>
        </a:solidFill>
      </p:bgPr>
    </p:bg>
    <p:spTree>
      <p:nvGrpSpPr>
        <p:cNvPr id="1" name=""/>
        <p:cNvGrpSpPr/>
        <p:nvPr/>
      </p:nvGrpSpPr>
      <p:grpSpPr>
        <a:xfrm>
          <a:off x="0" y="0"/>
          <a:ext cx="0" cy="0"/>
          <a:chOff x="0" y="0"/>
          <a:chExt cx="0" cy="0"/>
        </a:xfrm>
      </p:grpSpPr>
      <p:grpSp>
        <p:nvGrpSpPr>
          <p:cNvPr id="67" name="Group 2"/>
          <p:cNvGrpSpPr/>
          <p:nvPr/>
        </p:nvGrpSpPr>
        <p:grpSpPr>
          <a:xfrm>
            <a:off x="5485320" y="6955200"/>
            <a:ext cx="6663600" cy="6663600"/>
            <a:chOff x="5485320" y="6955200"/>
            <a:chExt cx="6663600" cy="6663600"/>
          </a:xfrm>
        </p:grpSpPr>
        <p:sp>
          <p:nvSpPr>
            <p:cNvPr id="68" name="Freeform 3"/>
            <p:cNvSpPr/>
            <p:nvPr/>
          </p:nvSpPr>
          <p:spPr>
            <a:xfrm>
              <a:off x="5485320" y="6955200"/>
              <a:ext cx="6663600" cy="6663600"/>
            </a:xfrm>
            <a:custGeom>
              <a:avLst/>
              <a:gdLst>
                <a:gd name="textAreaLeft" fmla="*/ 0 w 6663600"/>
                <a:gd name="textAreaRight" fmla="*/ 6663960 w 6663600"/>
                <a:gd name="textAreaTop" fmla="*/ 0 h 6663600"/>
                <a:gd name="textAreaBottom" fmla="*/ 6663960 h 666360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
              <a:solidFill>
                <a:srgbClr val="ad623c"/>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 name="TextBox 4"/>
            <p:cNvSpPr/>
            <p:nvPr/>
          </p:nvSpPr>
          <p:spPr>
            <a:xfrm>
              <a:off x="6109920" y="7267320"/>
              <a:ext cx="5414040" cy="5726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70" name="Group 5"/>
          <p:cNvGrpSpPr/>
          <p:nvPr/>
        </p:nvGrpSpPr>
        <p:grpSpPr>
          <a:xfrm>
            <a:off x="-2774160" y="-3891600"/>
            <a:ext cx="12148560" cy="12148560"/>
            <a:chOff x="-2774160" y="-3891600"/>
            <a:chExt cx="12148560" cy="12148560"/>
          </a:xfrm>
        </p:grpSpPr>
        <p:grpSp>
          <p:nvGrpSpPr>
            <p:cNvPr id="71" name="Group 6"/>
            <p:cNvGrpSpPr/>
            <p:nvPr/>
          </p:nvGrpSpPr>
          <p:grpSpPr>
            <a:xfrm>
              <a:off x="-2774160" y="-3891600"/>
              <a:ext cx="12148560" cy="12148560"/>
              <a:chOff x="-2774160" y="-3891600"/>
              <a:chExt cx="12148560" cy="12148560"/>
            </a:xfrm>
          </p:grpSpPr>
          <p:sp>
            <p:nvSpPr>
              <p:cNvPr id="72" name="Freeform 7"/>
              <p:cNvSpPr/>
              <p:nvPr/>
            </p:nvSpPr>
            <p:spPr>
              <a:xfrm>
                <a:off x="-2774160" y="-3891600"/>
                <a:ext cx="12148560" cy="12148560"/>
              </a:xfrm>
              <a:custGeom>
                <a:avLst/>
                <a:gdLst>
                  <a:gd name="textAreaLeft" fmla="*/ 0 w 12148560"/>
                  <a:gd name="textAreaRight" fmla="*/ 12148920 w 12148560"/>
                  <a:gd name="textAreaTop" fmla="*/ 0 h 12148560"/>
                  <a:gd name="textAreaBottom" fmla="*/ 12148920 h 1214856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21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3" name="TextBox 8"/>
              <p:cNvSpPr/>
              <p:nvPr/>
            </p:nvSpPr>
            <p:spPr>
              <a:xfrm>
                <a:off x="-1635120" y="-3322080"/>
                <a:ext cx="9870480" cy="104400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74" name="Group 9"/>
            <p:cNvGrpSpPr/>
            <p:nvPr/>
          </p:nvGrpSpPr>
          <p:grpSpPr>
            <a:xfrm>
              <a:off x="-2282040" y="-3399480"/>
              <a:ext cx="11164320" cy="11164320"/>
              <a:chOff x="-2282040" y="-3399480"/>
              <a:chExt cx="11164320" cy="11164320"/>
            </a:xfrm>
          </p:grpSpPr>
          <p:sp>
            <p:nvSpPr>
              <p:cNvPr id="75" name="Freeform 10"/>
              <p:cNvSpPr/>
              <p:nvPr/>
            </p:nvSpPr>
            <p:spPr>
              <a:xfrm>
                <a:off x="-2282040" y="-3399480"/>
                <a:ext cx="11164320" cy="11164320"/>
              </a:xfrm>
              <a:custGeom>
                <a:avLst/>
                <a:gdLst>
                  <a:gd name="textAreaLeft" fmla="*/ 0 w 11164320"/>
                  <a:gd name="textAreaRight" fmla="*/ 11164680 w 11164320"/>
                  <a:gd name="textAreaTop" fmla="*/ 0 h 11164320"/>
                  <a:gd name="textAreaBottom" fmla="*/ 11164680 h 1116432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6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6" name="TextBox 11"/>
              <p:cNvSpPr/>
              <p:nvPr/>
            </p:nvSpPr>
            <p:spPr>
              <a:xfrm>
                <a:off x="-1235520" y="-2876040"/>
                <a:ext cx="9070920" cy="95940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77" name="Group 12"/>
            <p:cNvGrpSpPr/>
            <p:nvPr/>
          </p:nvGrpSpPr>
          <p:grpSpPr>
            <a:xfrm>
              <a:off x="-1582200" y="-2699640"/>
              <a:ext cx="9764640" cy="9764640"/>
              <a:chOff x="-1582200" y="-2699640"/>
              <a:chExt cx="9764640" cy="9764640"/>
            </a:xfrm>
          </p:grpSpPr>
          <p:sp>
            <p:nvSpPr>
              <p:cNvPr id="78" name="Freeform 13"/>
              <p:cNvSpPr/>
              <p:nvPr/>
            </p:nvSpPr>
            <p:spPr>
              <a:xfrm>
                <a:off x="-1582200" y="-2699640"/>
                <a:ext cx="9764640" cy="9764640"/>
              </a:xfrm>
              <a:custGeom>
                <a:avLst/>
                <a:gdLst>
                  <a:gd name="textAreaLeft" fmla="*/ 0 w 9764640"/>
                  <a:gd name="textAreaRight" fmla="*/ 9765000 w 9764640"/>
                  <a:gd name="textAreaTop" fmla="*/ 0 h 9764640"/>
                  <a:gd name="textAreaBottom" fmla="*/ 9765000 h 976464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7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9" name="TextBox 14"/>
              <p:cNvSpPr/>
              <p:nvPr/>
            </p:nvSpPr>
            <p:spPr>
              <a:xfrm>
                <a:off x="-666720" y="-2242080"/>
                <a:ext cx="7933680" cy="83916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80" name="Group 15"/>
            <p:cNvGrpSpPr/>
            <p:nvPr/>
          </p:nvGrpSpPr>
          <p:grpSpPr>
            <a:xfrm>
              <a:off x="-912240" y="-2029680"/>
              <a:ext cx="8424720" cy="8424720"/>
              <a:chOff x="-912240" y="-2029680"/>
              <a:chExt cx="8424720" cy="8424720"/>
            </a:xfrm>
          </p:grpSpPr>
          <p:sp>
            <p:nvSpPr>
              <p:cNvPr id="81" name="Freeform 16"/>
              <p:cNvSpPr/>
              <p:nvPr/>
            </p:nvSpPr>
            <p:spPr>
              <a:xfrm>
                <a:off x="-912240" y="-2029680"/>
                <a:ext cx="8424720" cy="8424720"/>
              </a:xfrm>
              <a:custGeom>
                <a:avLst/>
                <a:gdLst>
                  <a:gd name="textAreaLeft" fmla="*/ 0 w 8424720"/>
                  <a:gd name="textAreaRight" fmla="*/ 8425080 w 8424720"/>
                  <a:gd name="textAreaTop" fmla="*/ 0 h 8424720"/>
                  <a:gd name="textAreaBottom" fmla="*/ 8425080 h 842472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2" name="TextBox 17"/>
              <p:cNvSpPr/>
              <p:nvPr/>
            </p:nvSpPr>
            <p:spPr>
              <a:xfrm>
                <a:off x="-122400" y="-1634760"/>
                <a:ext cx="6845040" cy="72399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grpSp>
        <p:nvGrpSpPr>
          <p:cNvPr id="83" name="Group 18"/>
          <p:cNvGrpSpPr/>
          <p:nvPr/>
        </p:nvGrpSpPr>
        <p:grpSpPr>
          <a:xfrm>
            <a:off x="-413280" y="-1677600"/>
            <a:ext cx="7426440" cy="7426440"/>
            <a:chOff x="-413280" y="-1677600"/>
            <a:chExt cx="7426440" cy="7426440"/>
          </a:xfrm>
        </p:grpSpPr>
        <p:sp>
          <p:nvSpPr>
            <p:cNvPr id="84" name="Freeform 19"/>
            <p:cNvSpPr/>
            <p:nvPr/>
          </p:nvSpPr>
          <p:spPr>
            <a:xfrm>
              <a:off x="-413280" y="-1677600"/>
              <a:ext cx="7426440" cy="7426440"/>
            </a:xfrm>
            <a:custGeom>
              <a:avLst/>
              <a:gdLst>
                <a:gd name="textAreaLeft" fmla="*/ 0 w 7426440"/>
                <a:gd name="textAreaRight" fmla="*/ 7426800 w 7426440"/>
                <a:gd name="textAreaTop" fmla="*/ 0 h 7426440"/>
                <a:gd name="textAreaBottom" fmla="*/ 7426800 h 742644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85" name="Group 20"/>
          <p:cNvGrpSpPr/>
          <p:nvPr/>
        </p:nvGrpSpPr>
        <p:grpSpPr>
          <a:xfrm>
            <a:off x="10097280" y="1403640"/>
            <a:ext cx="1140840" cy="470880"/>
            <a:chOff x="10097280" y="1403640"/>
            <a:chExt cx="1140840" cy="470880"/>
          </a:xfrm>
        </p:grpSpPr>
        <p:grpSp>
          <p:nvGrpSpPr>
            <p:cNvPr id="86" name="Group 21"/>
            <p:cNvGrpSpPr/>
            <p:nvPr/>
          </p:nvGrpSpPr>
          <p:grpSpPr>
            <a:xfrm>
              <a:off x="10097280" y="1403640"/>
              <a:ext cx="470880" cy="470880"/>
              <a:chOff x="10097280" y="1403640"/>
              <a:chExt cx="470880" cy="470880"/>
            </a:xfrm>
          </p:grpSpPr>
          <p:sp>
            <p:nvSpPr>
              <p:cNvPr id="87" name="Freeform 22"/>
              <p:cNvSpPr/>
              <p:nvPr/>
            </p:nvSpPr>
            <p:spPr>
              <a:xfrm>
                <a:off x="10097280" y="1403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8" name="TextBox 23"/>
              <p:cNvSpPr/>
              <p:nvPr/>
            </p:nvSpPr>
            <p:spPr>
              <a:xfrm>
                <a:off x="10141560" y="1425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89" name="Group 24"/>
            <p:cNvGrpSpPr/>
            <p:nvPr/>
          </p:nvGrpSpPr>
          <p:grpSpPr>
            <a:xfrm>
              <a:off x="10320480" y="1403640"/>
              <a:ext cx="470880" cy="470880"/>
              <a:chOff x="10320480" y="1403640"/>
              <a:chExt cx="470880" cy="470880"/>
            </a:xfrm>
          </p:grpSpPr>
          <p:sp>
            <p:nvSpPr>
              <p:cNvPr id="90" name="Freeform 25"/>
              <p:cNvSpPr/>
              <p:nvPr/>
            </p:nvSpPr>
            <p:spPr>
              <a:xfrm>
                <a:off x="10320480" y="1403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1" name="TextBox 26"/>
              <p:cNvSpPr/>
              <p:nvPr/>
            </p:nvSpPr>
            <p:spPr>
              <a:xfrm>
                <a:off x="10364760" y="1425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92" name="Group 27"/>
            <p:cNvGrpSpPr/>
            <p:nvPr/>
          </p:nvGrpSpPr>
          <p:grpSpPr>
            <a:xfrm>
              <a:off x="10543680" y="1403640"/>
              <a:ext cx="470880" cy="470880"/>
              <a:chOff x="10543680" y="1403640"/>
              <a:chExt cx="470880" cy="470880"/>
            </a:xfrm>
          </p:grpSpPr>
          <p:sp>
            <p:nvSpPr>
              <p:cNvPr id="93" name="Freeform 28"/>
              <p:cNvSpPr/>
              <p:nvPr/>
            </p:nvSpPr>
            <p:spPr>
              <a:xfrm>
                <a:off x="10543680" y="1403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4" name="TextBox 29"/>
              <p:cNvSpPr/>
              <p:nvPr/>
            </p:nvSpPr>
            <p:spPr>
              <a:xfrm>
                <a:off x="10587960" y="1425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95" name="Group 30"/>
            <p:cNvGrpSpPr/>
            <p:nvPr/>
          </p:nvGrpSpPr>
          <p:grpSpPr>
            <a:xfrm>
              <a:off x="10767240" y="1403640"/>
              <a:ext cx="470880" cy="470880"/>
              <a:chOff x="10767240" y="1403640"/>
              <a:chExt cx="470880" cy="470880"/>
            </a:xfrm>
          </p:grpSpPr>
          <p:sp>
            <p:nvSpPr>
              <p:cNvPr id="96" name="Freeform 31"/>
              <p:cNvSpPr/>
              <p:nvPr/>
            </p:nvSpPr>
            <p:spPr>
              <a:xfrm>
                <a:off x="10767240" y="1403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7" name="TextBox 32"/>
              <p:cNvSpPr/>
              <p:nvPr/>
            </p:nvSpPr>
            <p:spPr>
              <a:xfrm>
                <a:off x="10811160" y="1425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grpSp>
        <p:nvGrpSpPr>
          <p:cNvPr id="98" name="Group 33"/>
          <p:cNvGrpSpPr/>
          <p:nvPr/>
        </p:nvGrpSpPr>
        <p:grpSpPr>
          <a:xfrm>
            <a:off x="4078440" y="8831520"/>
            <a:ext cx="915840" cy="915840"/>
            <a:chOff x="4078440" y="8831520"/>
            <a:chExt cx="915840" cy="915840"/>
          </a:xfrm>
        </p:grpSpPr>
        <p:sp>
          <p:nvSpPr>
            <p:cNvPr id="99" name="Freeform 34"/>
            <p:cNvSpPr/>
            <p:nvPr/>
          </p:nvSpPr>
          <p:spPr>
            <a:xfrm>
              <a:off x="4078440" y="8831520"/>
              <a:ext cx="915840" cy="915840"/>
            </a:xfrm>
            <a:custGeom>
              <a:avLst/>
              <a:gdLst>
                <a:gd name="textAreaLeft" fmla="*/ 0 w 915840"/>
                <a:gd name="textAreaRight" fmla="*/ 916200 w 915840"/>
                <a:gd name="textAreaTop" fmla="*/ 0 h 915840"/>
                <a:gd name="textAreaBottom" fmla="*/ 916200 h 91584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0" name="TextBox 35"/>
            <p:cNvSpPr/>
            <p:nvPr/>
          </p:nvSpPr>
          <p:spPr>
            <a:xfrm>
              <a:off x="4164480" y="8874360"/>
              <a:ext cx="744120" cy="7869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101" name="Group 36"/>
          <p:cNvGrpSpPr/>
          <p:nvPr/>
        </p:nvGrpSpPr>
        <p:grpSpPr>
          <a:xfrm>
            <a:off x="6304680" y="7691040"/>
            <a:ext cx="5024520" cy="5024520"/>
            <a:chOff x="6304680" y="7691040"/>
            <a:chExt cx="5024520" cy="5024520"/>
          </a:xfrm>
        </p:grpSpPr>
        <p:sp>
          <p:nvSpPr>
            <p:cNvPr id="102" name="Freeform 37"/>
            <p:cNvSpPr/>
            <p:nvPr/>
          </p:nvSpPr>
          <p:spPr>
            <a:xfrm>
              <a:off x="6304680" y="7691040"/>
              <a:ext cx="5024520" cy="5024520"/>
            </a:xfrm>
            <a:custGeom>
              <a:avLst/>
              <a:gdLst>
                <a:gd name="textAreaLeft" fmla="*/ 0 w 5024520"/>
                <a:gd name="textAreaRight" fmla="*/ 5024880 w 5024520"/>
                <a:gd name="textAreaTop" fmla="*/ 0 h 5024520"/>
                <a:gd name="textAreaBottom" fmla="*/ 5024880 h 502452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03" name="Group 38"/>
          <p:cNvGrpSpPr/>
          <p:nvPr/>
        </p:nvGrpSpPr>
        <p:grpSpPr>
          <a:xfrm>
            <a:off x="8516160" y="5880960"/>
            <a:ext cx="601200" cy="601200"/>
            <a:chOff x="8516160" y="5880960"/>
            <a:chExt cx="601200" cy="601200"/>
          </a:xfrm>
        </p:grpSpPr>
        <p:sp>
          <p:nvSpPr>
            <p:cNvPr id="104" name="Freeform 39"/>
            <p:cNvSpPr/>
            <p:nvPr/>
          </p:nvSpPr>
          <p:spPr>
            <a:xfrm>
              <a:off x="8516160" y="5880960"/>
              <a:ext cx="601200" cy="601200"/>
            </a:xfrm>
            <a:custGeom>
              <a:avLst/>
              <a:gdLst>
                <a:gd name="textAreaLeft" fmla="*/ 0 w 601200"/>
                <a:gd name="textAreaRight" fmla="*/ 601560 w 601200"/>
                <a:gd name="textAreaTop" fmla="*/ 0 h 601200"/>
                <a:gd name="textAreaBottom" fmla="*/ 601560 h 60120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5" name="TextBox 40"/>
            <p:cNvSpPr/>
            <p:nvPr/>
          </p:nvSpPr>
          <p:spPr>
            <a:xfrm>
              <a:off x="8572680" y="5909040"/>
              <a:ext cx="488520" cy="5166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106" name="Group 41"/>
          <p:cNvGrpSpPr/>
          <p:nvPr/>
        </p:nvGrpSpPr>
        <p:grpSpPr>
          <a:xfrm>
            <a:off x="426960" y="8229960"/>
            <a:ext cx="601200" cy="601200"/>
            <a:chOff x="426960" y="8229960"/>
            <a:chExt cx="601200" cy="601200"/>
          </a:xfrm>
        </p:grpSpPr>
        <p:sp>
          <p:nvSpPr>
            <p:cNvPr id="107" name="Freeform 42"/>
            <p:cNvSpPr/>
            <p:nvPr/>
          </p:nvSpPr>
          <p:spPr>
            <a:xfrm>
              <a:off x="426960" y="8229960"/>
              <a:ext cx="601200" cy="601200"/>
            </a:xfrm>
            <a:custGeom>
              <a:avLst/>
              <a:gdLst>
                <a:gd name="textAreaLeft" fmla="*/ 0 w 601200"/>
                <a:gd name="textAreaRight" fmla="*/ 601560 w 601200"/>
                <a:gd name="textAreaTop" fmla="*/ 0 h 601200"/>
                <a:gd name="textAreaBottom" fmla="*/ 601560 h 60120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8" name="TextBox 43"/>
            <p:cNvSpPr/>
            <p:nvPr/>
          </p:nvSpPr>
          <p:spPr>
            <a:xfrm>
              <a:off x="483480" y="8258040"/>
              <a:ext cx="488520" cy="5166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109" name="Group 44"/>
          <p:cNvGrpSpPr/>
          <p:nvPr/>
        </p:nvGrpSpPr>
        <p:grpSpPr>
          <a:xfrm>
            <a:off x="10097280" y="5466600"/>
            <a:ext cx="3932640" cy="1015560"/>
            <a:chOff x="10097280" y="5466600"/>
            <a:chExt cx="3932640" cy="1015560"/>
          </a:xfrm>
        </p:grpSpPr>
        <p:grpSp>
          <p:nvGrpSpPr>
            <p:cNvPr id="110" name="Group 45"/>
            <p:cNvGrpSpPr/>
            <p:nvPr/>
          </p:nvGrpSpPr>
          <p:grpSpPr>
            <a:xfrm>
              <a:off x="10097280" y="5466600"/>
              <a:ext cx="3932640" cy="1015560"/>
              <a:chOff x="10097280" y="5466600"/>
              <a:chExt cx="3932640" cy="1015560"/>
            </a:xfrm>
          </p:grpSpPr>
          <p:sp>
            <p:nvSpPr>
              <p:cNvPr id="111" name="Freeform 46"/>
              <p:cNvSpPr/>
              <p:nvPr/>
            </p:nvSpPr>
            <p:spPr>
              <a:xfrm>
                <a:off x="10097280" y="5592600"/>
                <a:ext cx="3932640" cy="889560"/>
              </a:xfrm>
              <a:custGeom>
                <a:avLst/>
                <a:gdLst>
                  <a:gd name="textAreaLeft" fmla="*/ 0 w 3932640"/>
                  <a:gd name="textAreaRight" fmla="*/ 3933000 w 3932640"/>
                  <a:gd name="textAreaTop" fmla="*/ 0 h 889560"/>
                  <a:gd name="textAreaBottom" fmla="*/ 889920 h 889560"/>
                </a:gdLst>
                <a:ahLst/>
                <a:rect l="textAreaLeft" t="textAreaTop" r="textAreaRight" b="textAreaBottom"/>
                <a:pathLst>
                  <a:path w="1188339" h="268890">
                    <a:moveTo>
                      <a:pt x="0" y="0"/>
                    </a:moveTo>
                    <a:lnTo>
                      <a:pt x="1188339" y="0"/>
                    </a:lnTo>
                    <a:lnTo>
                      <a:pt x="1188339" y="268890"/>
                    </a:lnTo>
                    <a:lnTo>
                      <a:pt x="0" y="268890"/>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12" name="TextBox 47"/>
              <p:cNvSpPr/>
              <p:nvPr/>
            </p:nvSpPr>
            <p:spPr>
              <a:xfrm>
                <a:off x="10097280" y="5466600"/>
                <a:ext cx="3932640" cy="101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113" name="TextBox 48"/>
            <p:cNvSpPr/>
            <p:nvPr/>
          </p:nvSpPr>
          <p:spPr>
            <a:xfrm>
              <a:off x="10097280" y="5666400"/>
              <a:ext cx="3932640" cy="738360"/>
            </a:xfrm>
            <a:prstGeom prst="rect">
              <a:avLst/>
            </a:prstGeom>
            <a:noFill/>
            <a:ln w="0">
              <a:noFill/>
            </a:ln>
          </p:spPr>
          <p:style>
            <a:lnRef idx="0"/>
            <a:fillRef idx="0"/>
            <a:effectRef idx="0"/>
            <a:fontRef idx="minor"/>
          </p:style>
          <p:txBody>
            <a:bodyPr lIns="0" rIns="0" tIns="0" bIns="0" anchor="t">
              <a:spAutoFit/>
            </a:bodyPr>
            <a:p>
              <a:pPr algn="ctr" defTabSz="914400">
                <a:lnSpc>
                  <a:spcPts val="5817"/>
                </a:lnSpc>
              </a:pPr>
              <a:r>
                <a:rPr b="1" lang="en-US" sz="4160" spc="-1" strike="noStrike">
                  <a:solidFill>
                    <a:srgbClr val="fbfbfc"/>
                  </a:solidFill>
                  <a:latin typeface="Montserrat Bold"/>
                  <a:ea typeface="Montserrat Bold"/>
                </a:rPr>
                <a:t>Mini Cours </a:t>
              </a:r>
              <a:endParaRPr b="0" lang="en-US" sz="4160" spc="-1" strike="noStrike">
                <a:solidFill>
                  <a:srgbClr val="000000"/>
                </a:solidFill>
                <a:latin typeface="Arial"/>
              </a:endParaRPr>
            </a:p>
          </p:txBody>
        </p:sp>
      </p:grpSp>
      <p:sp>
        <p:nvSpPr>
          <p:cNvPr id="114" name="TextBox 49"/>
          <p:cNvSpPr/>
          <p:nvPr/>
        </p:nvSpPr>
        <p:spPr>
          <a:xfrm>
            <a:off x="10097280" y="2567160"/>
            <a:ext cx="8190360" cy="2415240"/>
          </a:xfrm>
          <a:prstGeom prst="rect">
            <a:avLst/>
          </a:prstGeom>
          <a:noFill/>
          <a:ln w="0">
            <a:noFill/>
          </a:ln>
        </p:spPr>
        <p:style>
          <a:lnRef idx="0"/>
          <a:fillRef idx="0"/>
          <a:effectRef idx="0"/>
          <a:fontRef idx="minor"/>
        </p:style>
        <p:txBody>
          <a:bodyPr lIns="0" rIns="0" tIns="0" bIns="0" anchor="t">
            <a:spAutoFit/>
          </a:bodyPr>
          <a:p>
            <a:pPr defTabSz="914400">
              <a:lnSpc>
                <a:spcPts val="9507"/>
              </a:lnSpc>
            </a:pPr>
            <a:r>
              <a:rPr b="1" lang="en-US" sz="8800" spc="-1" strike="noStrike">
                <a:solidFill>
                  <a:srgbClr val="000000"/>
                </a:solidFill>
                <a:latin typeface="Montserrat Bold"/>
                <a:ea typeface="Montserrat Bold"/>
              </a:rPr>
              <a:t>COMPUTER </a:t>
            </a:r>
            <a:endParaRPr b="0" lang="en-US" sz="8800" spc="-1" strike="noStrike">
              <a:solidFill>
                <a:srgbClr val="000000"/>
              </a:solidFill>
              <a:latin typeface="Arial"/>
            </a:endParaRPr>
          </a:p>
          <a:p>
            <a:pPr defTabSz="914400">
              <a:lnSpc>
                <a:spcPts val="9507"/>
              </a:lnSpc>
            </a:pPr>
            <a:r>
              <a:rPr b="1" lang="en-US" sz="8800" spc="-1" strike="noStrike">
                <a:solidFill>
                  <a:srgbClr val="000000"/>
                </a:solidFill>
                <a:latin typeface="Montserrat Bold"/>
                <a:ea typeface="Montserrat Bold"/>
              </a:rPr>
              <a:t>VISION </a:t>
            </a:r>
            <a:endParaRPr b="0" lang="en-US" sz="8800" spc="-1" strike="noStrike">
              <a:solidFill>
                <a:srgbClr val="000000"/>
              </a:solidFill>
              <a:latin typeface="Arial"/>
            </a:endParaRPr>
          </a:p>
        </p:txBody>
      </p:sp>
      <p:sp>
        <p:nvSpPr>
          <p:cNvPr id="115" name="TextBox 50"/>
          <p:cNvSpPr/>
          <p:nvPr/>
        </p:nvSpPr>
        <p:spPr>
          <a:xfrm>
            <a:off x="11415600" y="1326600"/>
            <a:ext cx="628236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INTELLIGENCE ARTIFICIELLE</a:t>
            </a:r>
            <a:endParaRPr b="0" lang="en-US" sz="3170" spc="-1" strike="noStrike">
              <a:solidFill>
                <a:srgbClr val="000000"/>
              </a:solidFill>
              <a:latin typeface="Arial"/>
            </a:endParaRPr>
          </a:p>
        </p:txBody>
      </p:sp>
      <p:sp>
        <p:nvSpPr>
          <p:cNvPr id="116" name="Freeform 51"/>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27" name="Group 2"/>
          <p:cNvGrpSpPr/>
          <p:nvPr/>
        </p:nvGrpSpPr>
        <p:grpSpPr>
          <a:xfrm>
            <a:off x="15552720" y="557640"/>
            <a:ext cx="1140840" cy="470880"/>
            <a:chOff x="15552720" y="557640"/>
            <a:chExt cx="1140840" cy="470880"/>
          </a:xfrm>
        </p:grpSpPr>
        <p:grpSp>
          <p:nvGrpSpPr>
            <p:cNvPr id="428" name="Group 3"/>
            <p:cNvGrpSpPr/>
            <p:nvPr/>
          </p:nvGrpSpPr>
          <p:grpSpPr>
            <a:xfrm>
              <a:off x="15552720" y="557640"/>
              <a:ext cx="470880" cy="470880"/>
              <a:chOff x="15552720" y="557640"/>
              <a:chExt cx="470880" cy="470880"/>
            </a:xfrm>
          </p:grpSpPr>
          <p:sp>
            <p:nvSpPr>
              <p:cNvPr id="429" name="Freeform 4"/>
              <p:cNvSpPr/>
              <p:nvPr/>
            </p:nvSpPr>
            <p:spPr>
              <a:xfrm>
                <a:off x="155527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0" name="TextBox 5"/>
              <p:cNvSpPr/>
              <p:nvPr/>
            </p:nvSpPr>
            <p:spPr>
              <a:xfrm>
                <a:off x="155970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431" name="Group 6"/>
            <p:cNvGrpSpPr/>
            <p:nvPr/>
          </p:nvGrpSpPr>
          <p:grpSpPr>
            <a:xfrm>
              <a:off x="15776280" y="557640"/>
              <a:ext cx="470880" cy="470880"/>
              <a:chOff x="15776280" y="557640"/>
              <a:chExt cx="470880" cy="470880"/>
            </a:xfrm>
          </p:grpSpPr>
          <p:sp>
            <p:nvSpPr>
              <p:cNvPr id="432" name="Freeform 7"/>
              <p:cNvSpPr/>
              <p:nvPr/>
            </p:nvSpPr>
            <p:spPr>
              <a:xfrm>
                <a:off x="157762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3" name="TextBox 8"/>
              <p:cNvSpPr/>
              <p:nvPr/>
            </p:nvSpPr>
            <p:spPr>
              <a:xfrm>
                <a:off x="158202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434" name="Group 9"/>
            <p:cNvGrpSpPr/>
            <p:nvPr/>
          </p:nvGrpSpPr>
          <p:grpSpPr>
            <a:xfrm>
              <a:off x="15999480" y="557640"/>
              <a:ext cx="470880" cy="470880"/>
              <a:chOff x="15999480" y="557640"/>
              <a:chExt cx="470880" cy="470880"/>
            </a:xfrm>
          </p:grpSpPr>
          <p:sp>
            <p:nvSpPr>
              <p:cNvPr id="435" name="Freeform 10"/>
              <p:cNvSpPr/>
              <p:nvPr/>
            </p:nvSpPr>
            <p:spPr>
              <a:xfrm>
                <a:off x="159994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6" name="TextBox 11"/>
              <p:cNvSpPr/>
              <p:nvPr/>
            </p:nvSpPr>
            <p:spPr>
              <a:xfrm>
                <a:off x="160437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437" name="Group 12"/>
            <p:cNvGrpSpPr/>
            <p:nvPr/>
          </p:nvGrpSpPr>
          <p:grpSpPr>
            <a:xfrm>
              <a:off x="16222680" y="557640"/>
              <a:ext cx="470880" cy="470880"/>
              <a:chOff x="16222680" y="557640"/>
              <a:chExt cx="470880" cy="470880"/>
            </a:xfrm>
          </p:grpSpPr>
          <p:sp>
            <p:nvSpPr>
              <p:cNvPr id="438" name="Freeform 13"/>
              <p:cNvSpPr/>
              <p:nvPr/>
            </p:nvSpPr>
            <p:spPr>
              <a:xfrm>
                <a:off x="162226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9" name="TextBox 14"/>
              <p:cNvSpPr/>
              <p:nvPr/>
            </p:nvSpPr>
            <p:spPr>
              <a:xfrm>
                <a:off x="162669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sp>
        <p:nvSpPr>
          <p:cNvPr id="440" name="Freeform 15"/>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nvGrpSpPr>
          <p:cNvPr id="441" name="Group 16"/>
          <p:cNvGrpSpPr/>
          <p:nvPr/>
        </p:nvGrpSpPr>
        <p:grpSpPr>
          <a:xfrm>
            <a:off x="970200" y="3079800"/>
            <a:ext cx="4539960" cy="1495080"/>
            <a:chOff x="970200" y="3079800"/>
            <a:chExt cx="4539960" cy="1495080"/>
          </a:xfrm>
        </p:grpSpPr>
        <p:sp>
          <p:nvSpPr>
            <p:cNvPr id="442" name="Freeform 17"/>
            <p:cNvSpPr/>
            <p:nvPr/>
          </p:nvSpPr>
          <p:spPr>
            <a:xfrm>
              <a:off x="970200" y="3079800"/>
              <a:ext cx="4539960" cy="1495080"/>
            </a:xfrm>
            <a:custGeom>
              <a:avLst/>
              <a:gdLst>
                <a:gd name="textAreaLeft" fmla="*/ 0 w 4539960"/>
                <a:gd name="textAreaRight" fmla="*/ 4540320 w 4539960"/>
                <a:gd name="textAreaTop" fmla="*/ 0 h 1495080"/>
                <a:gd name="textAreaBottom" fmla="*/ 1495440 h 1495080"/>
              </a:gdLst>
              <a:ahLst/>
              <a:rect l="textAreaLeft" t="textAreaTop" r="textAreaRight" b="textAreaBottom"/>
              <a:pathLst>
                <a:path w="2722688" h="896865">
                  <a:moveTo>
                    <a:pt x="39220" y="0"/>
                  </a:moveTo>
                  <a:lnTo>
                    <a:pt x="2683468" y="0"/>
                  </a:lnTo>
                  <a:cubicBezTo>
                    <a:pt x="2693870" y="0"/>
                    <a:pt x="2703846" y="4132"/>
                    <a:pt x="2711201" y="11487"/>
                  </a:cubicBezTo>
                  <a:cubicBezTo>
                    <a:pt x="2718556" y="18842"/>
                    <a:pt x="2722688" y="28818"/>
                    <a:pt x="2722688" y="39220"/>
                  </a:cubicBezTo>
                  <a:lnTo>
                    <a:pt x="2722688" y="857646"/>
                  </a:lnTo>
                  <a:cubicBezTo>
                    <a:pt x="2722688" y="879306"/>
                    <a:pt x="2705129" y="896865"/>
                    <a:pt x="2683468" y="896865"/>
                  </a:cubicBezTo>
                  <a:lnTo>
                    <a:pt x="39220" y="896865"/>
                  </a:lnTo>
                  <a:cubicBezTo>
                    <a:pt x="17559" y="896865"/>
                    <a:pt x="0" y="879306"/>
                    <a:pt x="0" y="857646"/>
                  </a:cubicBezTo>
                  <a:lnTo>
                    <a:pt x="0" y="39220"/>
                  </a:lnTo>
                  <a:cubicBezTo>
                    <a:pt x="0" y="17559"/>
                    <a:pt x="17559" y="0"/>
                    <a:pt x="39220" y="0"/>
                  </a:cubicBez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443" name="Group 18"/>
          <p:cNvGrpSpPr/>
          <p:nvPr/>
        </p:nvGrpSpPr>
        <p:grpSpPr>
          <a:xfrm>
            <a:off x="6873120" y="3079800"/>
            <a:ext cx="4335480" cy="1427760"/>
            <a:chOff x="6873120" y="3079800"/>
            <a:chExt cx="4335480" cy="1427760"/>
          </a:xfrm>
        </p:grpSpPr>
        <p:sp>
          <p:nvSpPr>
            <p:cNvPr id="444" name="Freeform 19"/>
            <p:cNvSpPr/>
            <p:nvPr/>
          </p:nvSpPr>
          <p:spPr>
            <a:xfrm>
              <a:off x="6873120" y="3079800"/>
              <a:ext cx="4335480" cy="1427760"/>
            </a:xfrm>
            <a:custGeom>
              <a:avLst/>
              <a:gdLst>
                <a:gd name="textAreaLeft" fmla="*/ 0 w 4335480"/>
                <a:gd name="textAreaRight" fmla="*/ 4335840 w 4335480"/>
                <a:gd name="textAreaTop" fmla="*/ 0 h 1427760"/>
                <a:gd name="textAreaBottom" fmla="*/ 1428120 h 1427760"/>
              </a:gdLst>
              <a:ahLst/>
              <a:rect l="textAreaLeft" t="textAreaTop" r="textAreaRight" b="textAreaBottom"/>
              <a:pathLst>
                <a:path w="2722688" h="896865">
                  <a:moveTo>
                    <a:pt x="41070" y="0"/>
                  </a:moveTo>
                  <a:lnTo>
                    <a:pt x="2681618" y="0"/>
                  </a:lnTo>
                  <a:cubicBezTo>
                    <a:pt x="2692511" y="0"/>
                    <a:pt x="2702957" y="4327"/>
                    <a:pt x="2710659" y="12029"/>
                  </a:cubicBezTo>
                  <a:cubicBezTo>
                    <a:pt x="2718361" y="19731"/>
                    <a:pt x="2722688" y="30177"/>
                    <a:pt x="2722688" y="41070"/>
                  </a:cubicBezTo>
                  <a:lnTo>
                    <a:pt x="2722688" y="855796"/>
                  </a:lnTo>
                  <a:cubicBezTo>
                    <a:pt x="2722688" y="866688"/>
                    <a:pt x="2718361" y="877134"/>
                    <a:pt x="2710659" y="884836"/>
                  </a:cubicBezTo>
                  <a:cubicBezTo>
                    <a:pt x="2702957" y="892538"/>
                    <a:pt x="2692511" y="896865"/>
                    <a:pt x="2681618" y="896865"/>
                  </a:cubicBezTo>
                  <a:lnTo>
                    <a:pt x="41070" y="896865"/>
                  </a:lnTo>
                  <a:cubicBezTo>
                    <a:pt x="30177" y="896865"/>
                    <a:pt x="19731" y="892538"/>
                    <a:pt x="12029" y="884836"/>
                  </a:cubicBezTo>
                  <a:cubicBezTo>
                    <a:pt x="4327" y="877134"/>
                    <a:pt x="0" y="866688"/>
                    <a:pt x="0" y="855796"/>
                  </a:cubicBezTo>
                  <a:lnTo>
                    <a:pt x="0" y="41070"/>
                  </a:lnTo>
                  <a:cubicBezTo>
                    <a:pt x="0" y="30177"/>
                    <a:pt x="4327" y="19731"/>
                    <a:pt x="12029" y="12029"/>
                  </a:cubicBezTo>
                  <a:cubicBezTo>
                    <a:pt x="19731" y="4327"/>
                    <a:pt x="30177" y="0"/>
                    <a:pt x="41070" y="0"/>
                  </a:cubicBez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445" name="Group 20"/>
          <p:cNvGrpSpPr/>
          <p:nvPr/>
        </p:nvGrpSpPr>
        <p:grpSpPr>
          <a:xfrm>
            <a:off x="12571560" y="3150000"/>
            <a:ext cx="4122000" cy="1357560"/>
            <a:chOff x="12571560" y="3150000"/>
            <a:chExt cx="4122000" cy="1357560"/>
          </a:xfrm>
        </p:grpSpPr>
        <p:sp>
          <p:nvSpPr>
            <p:cNvPr id="446" name="Freeform 21"/>
            <p:cNvSpPr/>
            <p:nvPr/>
          </p:nvSpPr>
          <p:spPr>
            <a:xfrm>
              <a:off x="12571560" y="3150000"/>
              <a:ext cx="4122000" cy="1357560"/>
            </a:xfrm>
            <a:custGeom>
              <a:avLst/>
              <a:gdLst>
                <a:gd name="textAreaLeft" fmla="*/ 0 w 4122000"/>
                <a:gd name="textAreaRight" fmla="*/ 4122360 w 4122000"/>
                <a:gd name="textAreaTop" fmla="*/ 0 h 1357560"/>
                <a:gd name="textAreaBottom" fmla="*/ 1357920 h 1357560"/>
              </a:gdLst>
              <a:ahLst/>
              <a:rect l="textAreaLeft" t="textAreaTop" r="textAreaRight" b="textAreaBottom"/>
              <a:pathLst>
                <a:path w="2722688" h="896865">
                  <a:moveTo>
                    <a:pt x="43195" y="0"/>
                  </a:moveTo>
                  <a:lnTo>
                    <a:pt x="2679493" y="0"/>
                  </a:lnTo>
                  <a:cubicBezTo>
                    <a:pt x="2690949" y="0"/>
                    <a:pt x="2701936" y="4551"/>
                    <a:pt x="2710036" y="12652"/>
                  </a:cubicBezTo>
                  <a:cubicBezTo>
                    <a:pt x="2718137" y="20752"/>
                    <a:pt x="2722688" y="31739"/>
                    <a:pt x="2722688" y="43195"/>
                  </a:cubicBezTo>
                  <a:lnTo>
                    <a:pt x="2722688" y="853670"/>
                  </a:lnTo>
                  <a:cubicBezTo>
                    <a:pt x="2722688" y="865126"/>
                    <a:pt x="2718137" y="876113"/>
                    <a:pt x="2710036" y="884214"/>
                  </a:cubicBezTo>
                  <a:cubicBezTo>
                    <a:pt x="2701936" y="892315"/>
                    <a:pt x="2690949" y="896865"/>
                    <a:pt x="2679493" y="896865"/>
                  </a:cubicBezTo>
                  <a:lnTo>
                    <a:pt x="43195" y="896865"/>
                  </a:lnTo>
                  <a:cubicBezTo>
                    <a:pt x="31739" y="896865"/>
                    <a:pt x="20752" y="892315"/>
                    <a:pt x="12652" y="884214"/>
                  </a:cubicBezTo>
                  <a:cubicBezTo>
                    <a:pt x="4551" y="876113"/>
                    <a:pt x="0" y="865126"/>
                    <a:pt x="0" y="853670"/>
                  </a:cubicBezTo>
                  <a:lnTo>
                    <a:pt x="0" y="43195"/>
                  </a:lnTo>
                  <a:cubicBezTo>
                    <a:pt x="0" y="31739"/>
                    <a:pt x="4551" y="20752"/>
                    <a:pt x="12652" y="12652"/>
                  </a:cubicBezTo>
                  <a:cubicBezTo>
                    <a:pt x="20752" y="4551"/>
                    <a:pt x="31739" y="0"/>
                    <a:pt x="43195" y="0"/>
                  </a:cubicBez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447" name="TextBox 22"/>
          <p:cNvSpPr/>
          <p:nvPr/>
        </p:nvSpPr>
        <p:spPr>
          <a:xfrm>
            <a:off x="195120" y="5527800"/>
            <a:ext cx="5535000" cy="1648080"/>
          </a:xfrm>
          <a:prstGeom prst="rect">
            <a:avLst/>
          </a:prstGeom>
          <a:noFill/>
          <a:ln w="0">
            <a:noFill/>
          </a:ln>
        </p:spPr>
        <p:style>
          <a:lnRef idx="0"/>
          <a:fillRef idx="0"/>
          <a:effectRef idx="0"/>
          <a:fontRef idx="minor"/>
        </p:style>
        <p:txBody>
          <a:bodyPr lIns="0" rIns="0" tIns="0" bIns="0" anchor="t">
            <a:spAutoFit/>
          </a:bodyPr>
          <a:p>
            <a:pPr lvl="1" marL="660960" indent="-330480" algn="ctr" defTabSz="914400">
              <a:lnSpc>
                <a:spcPts val="4286"/>
              </a:lnSpc>
              <a:buClr>
                <a:srgbClr val="000000"/>
              </a:buClr>
              <a:buFont typeface="Arial"/>
              <a:buChar char="•"/>
            </a:pPr>
            <a:r>
              <a:rPr b="1" lang="en-US" sz="3060" spc="-1" strike="noStrike">
                <a:solidFill>
                  <a:srgbClr val="000000"/>
                </a:solidFill>
                <a:latin typeface="Montserrat Bold"/>
                <a:ea typeface="Montserrat Bold"/>
              </a:rPr>
              <a:t>Google Lens</a:t>
            </a:r>
            <a:endParaRPr b="0" lang="en-US" sz="3060" spc="-1" strike="noStrike">
              <a:solidFill>
                <a:srgbClr val="000000"/>
              </a:solidFill>
              <a:latin typeface="Arial"/>
            </a:endParaRPr>
          </a:p>
          <a:p>
            <a:pPr algn="ctr" defTabSz="914400">
              <a:lnSpc>
                <a:spcPts val="4408"/>
              </a:lnSpc>
            </a:pPr>
            <a:endParaRPr b="0" lang="en-US" sz="3060" spc="-1" strike="noStrike">
              <a:solidFill>
                <a:srgbClr val="000000"/>
              </a:solidFill>
              <a:latin typeface="Arial"/>
            </a:endParaRPr>
          </a:p>
          <a:p>
            <a:pPr lvl="1" marL="660960" indent="-330480" algn="ctr" defTabSz="914400">
              <a:lnSpc>
                <a:spcPts val="4286"/>
              </a:lnSpc>
              <a:buClr>
                <a:srgbClr val="000000"/>
              </a:buClr>
              <a:buFont typeface="Arial"/>
              <a:buChar char="•"/>
            </a:pPr>
            <a:r>
              <a:rPr b="1" lang="en-US" sz="3060" spc="-1" strike="noStrike">
                <a:solidFill>
                  <a:srgbClr val="000000"/>
                </a:solidFill>
                <a:latin typeface="Montserrat Bold"/>
                <a:ea typeface="Montserrat Bold"/>
              </a:rPr>
              <a:t>Google Photos</a:t>
            </a:r>
            <a:endParaRPr b="0" lang="en-US" sz="3060" spc="-1" strike="noStrike">
              <a:solidFill>
                <a:srgbClr val="000000"/>
              </a:solidFill>
              <a:latin typeface="Arial"/>
            </a:endParaRPr>
          </a:p>
        </p:txBody>
      </p:sp>
      <p:sp>
        <p:nvSpPr>
          <p:cNvPr id="448" name="TextBox 23"/>
          <p:cNvSpPr/>
          <p:nvPr/>
        </p:nvSpPr>
        <p:spPr>
          <a:xfrm>
            <a:off x="6063840" y="5518080"/>
            <a:ext cx="5687280" cy="1677960"/>
          </a:xfrm>
          <a:prstGeom prst="rect">
            <a:avLst/>
          </a:prstGeom>
          <a:noFill/>
          <a:ln w="0">
            <a:noFill/>
          </a:ln>
        </p:spPr>
        <p:style>
          <a:lnRef idx="0"/>
          <a:fillRef idx="0"/>
          <a:effectRef idx="0"/>
          <a:fontRef idx="minor"/>
        </p:style>
        <p:txBody>
          <a:bodyPr lIns="0" rIns="0" tIns="0" bIns="0" anchor="t">
            <a:spAutoFit/>
          </a:bodyPr>
          <a:p>
            <a:pPr lvl="1" marL="679320" indent="-339480" algn="ctr" defTabSz="914400">
              <a:lnSpc>
                <a:spcPts val="4405"/>
              </a:lnSpc>
              <a:buClr>
                <a:srgbClr val="000000"/>
              </a:buClr>
              <a:buFont typeface="Arial"/>
              <a:buChar char="•"/>
            </a:pPr>
            <a:r>
              <a:rPr b="1" lang="en-US" sz="3140" spc="-1" strike="noStrike">
                <a:solidFill>
                  <a:srgbClr val="000000"/>
                </a:solidFill>
                <a:latin typeface="Montserrat Bold"/>
                <a:ea typeface="Montserrat Bold"/>
              </a:rPr>
              <a:t>Azure Computer Vision</a:t>
            </a:r>
            <a:endParaRPr b="0" lang="en-US" sz="3140" spc="-1" strike="noStrike">
              <a:solidFill>
                <a:srgbClr val="000000"/>
              </a:solidFill>
              <a:latin typeface="Arial"/>
            </a:endParaRPr>
          </a:p>
          <a:p>
            <a:pPr algn="ctr" defTabSz="914400">
              <a:lnSpc>
                <a:spcPts val="4405"/>
              </a:lnSpc>
            </a:pPr>
            <a:endParaRPr b="0" lang="en-US" sz="3140" spc="-1" strike="noStrike">
              <a:solidFill>
                <a:srgbClr val="000000"/>
              </a:solidFill>
              <a:latin typeface="Arial"/>
            </a:endParaRPr>
          </a:p>
          <a:p>
            <a:pPr lvl="1" marL="679320" indent="-339480" algn="ctr" defTabSz="914400">
              <a:lnSpc>
                <a:spcPts val="4405"/>
              </a:lnSpc>
              <a:buClr>
                <a:srgbClr val="000000"/>
              </a:buClr>
              <a:buFont typeface="Arial"/>
              <a:buChar char="•"/>
            </a:pPr>
            <a:r>
              <a:rPr b="1" lang="en-US" sz="3140" spc="-1" strike="noStrike">
                <a:solidFill>
                  <a:srgbClr val="000000"/>
                </a:solidFill>
                <a:latin typeface="Montserrat Bold"/>
                <a:ea typeface="Montserrat Bold"/>
              </a:rPr>
              <a:t>HoloLens</a:t>
            </a:r>
            <a:endParaRPr b="0" lang="en-US" sz="3140" spc="-1" strike="noStrike">
              <a:solidFill>
                <a:srgbClr val="000000"/>
              </a:solidFill>
              <a:latin typeface="Arial"/>
            </a:endParaRPr>
          </a:p>
        </p:txBody>
      </p:sp>
      <p:sp>
        <p:nvSpPr>
          <p:cNvPr id="449" name="TextBox 24"/>
          <p:cNvSpPr/>
          <p:nvPr/>
        </p:nvSpPr>
        <p:spPr>
          <a:xfrm>
            <a:off x="12380040" y="5522040"/>
            <a:ext cx="5679360" cy="1679040"/>
          </a:xfrm>
          <a:prstGeom prst="rect">
            <a:avLst/>
          </a:prstGeom>
          <a:noFill/>
          <a:ln w="0">
            <a:noFill/>
          </a:ln>
        </p:spPr>
        <p:style>
          <a:lnRef idx="0"/>
          <a:fillRef idx="0"/>
          <a:effectRef idx="0"/>
          <a:fontRef idx="minor"/>
        </p:style>
        <p:txBody>
          <a:bodyPr lIns="0" rIns="0" tIns="0" bIns="0" anchor="t">
            <a:spAutoFit/>
          </a:bodyPr>
          <a:p>
            <a:pPr lvl="1" marL="680040" indent="-340200" algn="ctr" defTabSz="914400">
              <a:lnSpc>
                <a:spcPts val="4408"/>
              </a:lnSpc>
              <a:buClr>
                <a:srgbClr val="000000"/>
              </a:buClr>
              <a:buFont typeface="Arial"/>
              <a:buChar char="•"/>
            </a:pPr>
            <a:r>
              <a:rPr b="1" lang="en-US" sz="3150" spc="-1" strike="noStrike">
                <a:solidFill>
                  <a:srgbClr val="000000"/>
                </a:solidFill>
                <a:latin typeface="Montserrat Bold"/>
                <a:ea typeface="Montserrat Bold"/>
              </a:rPr>
              <a:t>Amazon Rekognition</a:t>
            </a:r>
            <a:endParaRPr b="0" lang="en-US" sz="3150" spc="-1" strike="noStrike">
              <a:solidFill>
                <a:srgbClr val="000000"/>
              </a:solidFill>
              <a:latin typeface="Arial"/>
            </a:endParaRPr>
          </a:p>
          <a:p>
            <a:pPr algn="ctr" defTabSz="914400">
              <a:lnSpc>
                <a:spcPts val="4408"/>
              </a:lnSpc>
            </a:pPr>
            <a:endParaRPr b="0" lang="en-US" sz="3150" spc="-1" strike="noStrike">
              <a:solidFill>
                <a:srgbClr val="000000"/>
              </a:solidFill>
              <a:latin typeface="Arial"/>
            </a:endParaRPr>
          </a:p>
          <a:p>
            <a:pPr lvl="1" marL="680040" indent="-340200" algn="ctr" defTabSz="914400">
              <a:lnSpc>
                <a:spcPts val="4408"/>
              </a:lnSpc>
              <a:buClr>
                <a:srgbClr val="000000"/>
              </a:buClr>
              <a:buFont typeface="Arial"/>
              <a:buChar char="•"/>
            </a:pPr>
            <a:r>
              <a:rPr b="1" lang="en-US" sz="3150" spc="-1" strike="noStrike">
                <a:solidFill>
                  <a:srgbClr val="000000"/>
                </a:solidFill>
                <a:latin typeface="Montserrat Bold"/>
                <a:ea typeface="Montserrat Bold"/>
              </a:rPr>
              <a:t>Amazon Go</a:t>
            </a:r>
            <a:endParaRPr b="0" lang="en-US" sz="3150" spc="-1" strike="noStrike">
              <a:solidFill>
                <a:srgbClr val="000000"/>
              </a:solidFill>
              <a:latin typeface="Arial"/>
            </a:endParaRPr>
          </a:p>
        </p:txBody>
      </p:sp>
      <p:sp>
        <p:nvSpPr>
          <p:cNvPr id="450" name="TextBox 25"/>
          <p:cNvSpPr/>
          <p:nvPr/>
        </p:nvSpPr>
        <p:spPr>
          <a:xfrm>
            <a:off x="5538960" y="1474200"/>
            <a:ext cx="9481320" cy="580680"/>
          </a:xfrm>
          <a:prstGeom prst="rect">
            <a:avLst/>
          </a:prstGeom>
          <a:noFill/>
          <a:ln w="0">
            <a:noFill/>
          </a:ln>
        </p:spPr>
        <p:style>
          <a:lnRef idx="0"/>
          <a:fillRef idx="0"/>
          <a:effectRef idx="0"/>
          <a:fontRef idx="minor"/>
        </p:style>
        <p:txBody>
          <a:bodyPr lIns="0" rIns="0" tIns="0" bIns="0" anchor="t">
            <a:spAutoFit/>
          </a:bodyPr>
          <a:p>
            <a:pPr algn="ctr" defTabSz="914400">
              <a:lnSpc>
                <a:spcPts val="4569"/>
              </a:lnSpc>
            </a:pPr>
            <a:r>
              <a:rPr b="1" lang="en-US" sz="4230" spc="-1" strike="noStrike">
                <a:solidFill>
                  <a:srgbClr val="ad623c"/>
                </a:solidFill>
                <a:latin typeface="Montserrat Bold"/>
                <a:ea typeface="Montserrat Bold"/>
              </a:rPr>
              <a:t>Les géants de la computer vision</a:t>
            </a:r>
            <a:endParaRPr b="0" lang="en-US" sz="4230" spc="-1" strike="noStrike">
              <a:solidFill>
                <a:srgbClr val="000000"/>
              </a:solidFill>
              <a:latin typeface="Arial"/>
            </a:endParaRPr>
          </a:p>
        </p:txBody>
      </p:sp>
      <p:sp>
        <p:nvSpPr>
          <p:cNvPr id="451" name="TextBox 26"/>
          <p:cNvSpPr/>
          <p:nvPr/>
        </p:nvSpPr>
        <p:spPr>
          <a:xfrm>
            <a:off x="1028880" y="480600"/>
            <a:ext cx="415440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Computer Vision ?</a:t>
            </a:r>
            <a:endParaRPr b="0" lang="en-US" sz="317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52" name="Groupe 11"/>
          <p:cNvGrpSpPr/>
          <p:nvPr/>
        </p:nvGrpSpPr>
        <p:grpSpPr>
          <a:xfrm>
            <a:off x="119880" y="0"/>
            <a:ext cx="18145080" cy="10286640"/>
            <a:chOff x="119880" y="0"/>
            <a:chExt cx="18145080" cy="10286640"/>
          </a:xfrm>
        </p:grpSpPr>
        <p:sp>
          <p:nvSpPr>
            <p:cNvPr id="453" name="Rectangle 1"/>
            <p:cNvSpPr/>
            <p:nvPr/>
          </p:nvSpPr>
          <p:spPr>
            <a:xfrm>
              <a:off x="119880" y="0"/>
              <a:ext cx="18145080" cy="10286640"/>
            </a:xfrm>
            <a:prstGeom prst="rect">
              <a:avLst/>
            </a:prstGeom>
            <a:solidFill>
              <a:schemeClr val="bg1">
                <a:lumMod val="95000"/>
              </a:schemeClr>
            </a:solidFill>
            <a:ln>
              <a:noFill/>
            </a:ln>
            <a:effectLst>
              <a:outerShdw algn="l" blurRad="216000" dist="38160" rotWithShape="0" sx="101000" sy="101000">
                <a:srgbClr val="000000">
                  <a:alpha val="3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2700" spc="-1" strike="noStrike">
                <a:solidFill>
                  <a:schemeClr val="lt1"/>
                </a:solidFill>
                <a:latin typeface="Calibri"/>
              </a:endParaRPr>
            </a:p>
          </p:txBody>
        </p:sp>
        <p:grpSp>
          <p:nvGrpSpPr>
            <p:cNvPr id="454" name="Groupe 9"/>
            <p:cNvGrpSpPr/>
            <p:nvPr/>
          </p:nvGrpSpPr>
          <p:grpSpPr>
            <a:xfrm>
              <a:off x="17178480" y="2361240"/>
              <a:ext cx="1079640" cy="3825360"/>
              <a:chOff x="17178480" y="2361240"/>
              <a:chExt cx="1079640" cy="3825360"/>
            </a:xfrm>
          </p:grpSpPr>
          <p:sp>
            <p:nvSpPr>
              <p:cNvPr id="455" name="Forme libre : forme 7"/>
              <p:cNvSpPr/>
              <p:nvPr/>
            </p:nvSpPr>
            <p:spPr>
              <a:xfrm flipH="1">
                <a:off x="17178120" y="2406960"/>
                <a:ext cx="1079640" cy="3779640"/>
              </a:xfrm>
              <a:custGeom>
                <a:avLst/>
                <a:gdLst>
                  <a:gd name="textAreaLeft" fmla="*/ -360 w 1079640"/>
                  <a:gd name="textAreaRight" fmla="*/ 1079640 w 1079640"/>
                  <a:gd name="textAreaTop" fmla="*/ 0 h 3779640"/>
                  <a:gd name="textAreaBottom" fmla="*/ 3780000 h 3779640"/>
                </a:gdLst>
                <a:ahLst/>
                <a:rect l="textAreaLeft" t="textAreaTop" r="textAreaRight" b="textAreaBottom"/>
                <a:pathLst>
                  <a:path w="1155776" h="2338564">
                    <a:moveTo>
                      <a:pt x="0" y="0"/>
                    </a:moveTo>
                    <a:lnTo>
                      <a:pt x="105402" y="5323"/>
                    </a:lnTo>
                    <a:cubicBezTo>
                      <a:pt x="695381" y="65238"/>
                      <a:pt x="1155776" y="563495"/>
                      <a:pt x="1155776" y="1169282"/>
                    </a:cubicBezTo>
                    <a:cubicBezTo>
                      <a:pt x="1155776" y="1775069"/>
                      <a:pt x="695381" y="2273326"/>
                      <a:pt x="105402" y="2333242"/>
                    </a:cubicBezTo>
                    <a:lnTo>
                      <a:pt x="0" y="233856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2700" spc="-1" strike="noStrike">
                  <a:solidFill>
                    <a:schemeClr val="lt1"/>
                  </a:solidFill>
                  <a:latin typeface="Calibri"/>
                </a:endParaRPr>
              </a:p>
            </p:txBody>
          </p:sp>
          <p:sp>
            <p:nvSpPr>
              <p:cNvPr id="456" name="ZoneTexte 8"/>
              <p:cNvSpPr/>
              <p:nvPr/>
            </p:nvSpPr>
            <p:spPr>
              <a:xfrm rot="16200000">
                <a:off x="16067160" y="3998880"/>
                <a:ext cx="3822120" cy="5468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fr-FR" sz="3000" spc="-1" strike="noStrike">
                    <a:solidFill>
                      <a:schemeClr val="lt1"/>
                    </a:solidFill>
                    <a:latin typeface="Times New Roman"/>
                  </a:rPr>
                  <a:t>INTODUCTION</a:t>
                </a:r>
                <a:endParaRPr b="0" lang="en-US" sz="3000" spc="-1" strike="noStrike">
                  <a:solidFill>
                    <a:srgbClr val="000000"/>
                  </a:solidFill>
                  <a:latin typeface="Arial"/>
                </a:endParaRPr>
              </a:p>
            </p:txBody>
          </p:sp>
        </p:grpSp>
      </p:grpSp>
      <p:sp>
        <p:nvSpPr>
          <p:cNvPr id="457" name="Rectangle 13"/>
          <p:cNvSpPr/>
          <p:nvPr/>
        </p:nvSpPr>
        <p:spPr>
          <a:xfrm>
            <a:off x="93600" y="0"/>
            <a:ext cx="18145080" cy="10286640"/>
          </a:xfrm>
          <a:prstGeom prst="rect">
            <a:avLst/>
          </a:prstGeom>
          <a:solidFill>
            <a:schemeClr val="bg1">
              <a:lumMod val="95000"/>
            </a:schemeClr>
          </a:solidFill>
          <a:ln>
            <a:noFill/>
          </a:ln>
          <a:effectLst>
            <a:outerShdw algn="l" blurRad="216000" dist="38160" rotWithShape="0" sx="101000" sy="101000">
              <a:srgbClr val="000000">
                <a:alpha val="3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2700" spc="-1" strike="noStrike">
              <a:solidFill>
                <a:schemeClr val="lt1"/>
              </a:solidFill>
              <a:latin typeface="Calibri"/>
            </a:endParaRPr>
          </a:p>
        </p:txBody>
      </p:sp>
      <p:grpSp>
        <p:nvGrpSpPr>
          <p:cNvPr id="458" name="Groupe 36"/>
          <p:cNvGrpSpPr/>
          <p:nvPr/>
        </p:nvGrpSpPr>
        <p:grpSpPr>
          <a:xfrm>
            <a:off x="-17283600" y="-18720"/>
            <a:ext cx="18413640" cy="10419840"/>
            <a:chOff x="-17283600" y="-18720"/>
            <a:chExt cx="18413640" cy="10419840"/>
          </a:xfrm>
        </p:grpSpPr>
        <p:sp>
          <p:nvSpPr>
            <p:cNvPr id="459" name="Rectangle 37"/>
            <p:cNvSpPr/>
            <p:nvPr/>
          </p:nvSpPr>
          <p:spPr>
            <a:xfrm>
              <a:off x="-17283600" y="-18720"/>
              <a:ext cx="18413640" cy="10419840"/>
            </a:xfrm>
            <a:prstGeom prst="rect">
              <a:avLst/>
            </a:prstGeom>
            <a:solidFill>
              <a:schemeClr val="bg1">
                <a:lumMod val="95000"/>
              </a:schemeClr>
            </a:solidFill>
            <a:ln>
              <a:noFill/>
            </a:ln>
            <a:effectLst>
              <a:outerShdw algn="l" blurRad="216000" dist="38160" rotWithShape="0" sx="101000" sy="101000">
                <a:srgbClr val="000000">
                  <a:alpha val="3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2700" spc="-1" strike="noStrike">
                <a:solidFill>
                  <a:schemeClr val="lt1"/>
                </a:solidFill>
                <a:latin typeface="Calibri"/>
              </a:endParaRPr>
            </a:p>
          </p:txBody>
        </p:sp>
        <p:sp>
          <p:nvSpPr>
            <p:cNvPr id="460" name="ZoneTexte 40"/>
            <p:cNvSpPr/>
            <p:nvPr/>
          </p:nvSpPr>
          <p:spPr>
            <a:xfrm rot="16200000">
              <a:off x="-926280" y="4072320"/>
              <a:ext cx="3507120" cy="5562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1" lang="fr-FR" sz="3000" spc="-1" strike="noStrike">
                <a:solidFill>
                  <a:schemeClr val="lt1"/>
                </a:solidFill>
                <a:latin typeface="Times New Roman"/>
              </a:endParaRPr>
            </a:p>
          </p:txBody>
        </p:sp>
      </p:grpSp>
      <p:grpSp>
        <p:nvGrpSpPr>
          <p:cNvPr id="461" name="Groupe 35"/>
          <p:cNvGrpSpPr/>
          <p:nvPr/>
        </p:nvGrpSpPr>
        <p:grpSpPr>
          <a:xfrm>
            <a:off x="4564440" y="695880"/>
            <a:ext cx="10071360" cy="878400"/>
            <a:chOff x="4564440" y="695880"/>
            <a:chExt cx="10071360" cy="878400"/>
          </a:xfrm>
        </p:grpSpPr>
        <p:cxnSp>
          <p:nvCxnSpPr>
            <p:cNvPr id="462" name="Connecteur droit 43"/>
            <p:cNvCxnSpPr>
              <a:stCxn id="463" idx="6"/>
            </p:cNvCxnSpPr>
            <p:nvPr/>
          </p:nvCxnSpPr>
          <p:spPr>
            <a:xfrm flipV="1">
              <a:off x="5374080" y="1169280"/>
              <a:ext cx="1978920" cy="720"/>
            </a:xfrm>
            <a:prstGeom prst="straightConnector1">
              <a:avLst/>
            </a:prstGeom>
            <a:ln w="12700">
              <a:solidFill>
                <a:srgbClr val="000000"/>
              </a:solidFill>
              <a:round/>
            </a:ln>
          </p:spPr>
        </p:cxnSp>
        <p:sp>
          <p:nvSpPr>
            <p:cNvPr id="463" name="Ellipse 41"/>
            <p:cNvSpPr/>
            <p:nvPr/>
          </p:nvSpPr>
          <p:spPr>
            <a:xfrm>
              <a:off x="4564440" y="764640"/>
              <a:ext cx="809640" cy="809640"/>
            </a:xfrm>
            <a:prstGeom prst="ellipse">
              <a:avLst/>
            </a:prstGeom>
            <a:solidFill>
              <a:schemeClr val="accent6">
                <a:lumMod val="50000"/>
              </a:schemeClr>
            </a:solidFill>
            <a:ln w="0">
              <a:noFill/>
            </a:ln>
            <a:effectLst>
              <a:outerShdw blurRad="39960" dir="5400000" dist="23040" rotWithShape="0">
                <a:srgbClr val="000000">
                  <a:alpha val="35000"/>
                </a:srgbClr>
              </a:outerShdw>
            </a:effectLst>
          </p:spPr>
          <p:style>
            <a:lnRef idx="0">
              <a:schemeClr val="accent3"/>
            </a:lnRef>
            <a:fillRef idx="3">
              <a:schemeClr val="accent3"/>
            </a:fillRef>
            <a:effectRef idx="3">
              <a:schemeClr val="accent3"/>
            </a:effectRef>
            <a:fontRef idx="minor"/>
          </p:style>
          <p:txBody>
            <a:bodyPr lIns="90000" rIns="90000" tIns="45000" bIns="45000" anchor="ctr">
              <a:noAutofit/>
            </a:bodyPr>
            <a:p>
              <a:pPr algn="ctr" defTabSz="914400">
                <a:lnSpc>
                  <a:spcPct val="100000"/>
                </a:lnSpc>
              </a:pPr>
              <a:endParaRPr b="1" lang="fr-FR" sz="4800" spc="-1" strike="noStrike">
                <a:solidFill>
                  <a:schemeClr val="lt1"/>
                </a:solidFill>
                <a:latin typeface="Times New Roman"/>
              </a:endParaRPr>
            </a:p>
          </p:txBody>
        </p:sp>
        <p:sp>
          <p:nvSpPr>
            <p:cNvPr id="464" name="ZoneTexte 42"/>
            <p:cNvSpPr/>
            <p:nvPr/>
          </p:nvSpPr>
          <p:spPr>
            <a:xfrm>
              <a:off x="6999480" y="695880"/>
              <a:ext cx="7636320" cy="821160"/>
            </a:xfrm>
            <a:prstGeom prst="rect">
              <a:avLst/>
            </a:prstGeom>
            <a:solidFill>
              <a:schemeClr val="accent6">
                <a:lumMod val="20000"/>
                <a:lumOff val="80000"/>
              </a:schemeClr>
            </a:solidFill>
            <a:ln w="0">
              <a:noFill/>
            </a:ln>
            <a:effectLst>
              <a:outerShdw blurRad="39960" dir="5400000" dist="23040" rotWithShape="0">
                <a:srgbClr val="000000">
                  <a:alpha val="35000"/>
                </a:srgbClr>
              </a:outerShdw>
            </a:effectLst>
          </p:spPr>
          <p:style>
            <a:lnRef idx="0">
              <a:schemeClr val="accent3"/>
            </a:lnRef>
            <a:fillRef idx="3">
              <a:schemeClr val="accent3"/>
            </a:fillRef>
            <a:effectRef idx="3">
              <a:schemeClr val="accent3"/>
            </a:effectRef>
            <a:fontRef idx="minor"/>
          </p:style>
          <p:txBody>
            <a:bodyPr lIns="90000" rIns="90000" tIns="45000" bIns="45000" anchor="t">
              <a:spAutoFit/>
            </a:bodyPr>
            <a:p>
              <a:pPr algn="ctr" defTabSz="914400">
                <a:lnSpc>
                  <a:spcPct val="100000"/>
                </a:lnSpc>
              </a:pPr>
              <a:r>
                <a:rPr b="1" lang="fr-FR" sz="4800" spc="-1" strike="noStrike">
                  <a:solidFill>
                    <a:schemeClr val="accent2"/>
                  </a:solidFill>
                  <a:latin typeface="Times New Roman"/>
                </a:rPr>
                <a:t>AVANTAGES </a:t>
              </a:r>
              <a:endParaRPr b="0" lang="en-US" sz="4800" spc="-1" strike="noStrike">
                <a:solidFill>
                  <a:srgbClr val="000000"/>
                </a:solidFill>
                <a:latin typeface="Arial"/>
              </a:endParaRPr>
            </a:p>
          </p:txBody>
        </p:sp>
      </p:grpSp>
      <p:grpSp>
        <p:nvGrpSpPr>
          <p:cNvPr id="465" name="Groupe 32"/>
          <p:cNvGrpSpPr/>
          <p:nvPr/>
        </p:nvGrpSpPr>
        <p:grpSpPr>
          <a:xfrm>
            <a:off x="1271520" y="4474800"/>
            <a:ext cx="5274720" cy="5030640"/>
            <a:chOff x="1271520" y="4474800"/>
            <a:chExt cx="5274720" cy="5030640"/>
          </a:xfrm>
        </p:grpSpPr>
        <p:sp>
          <p:nvSpPr>
            <p:cNvPr id="466" name="Forme libre : forme 47"/>
            <p:cNvSpPr/>
            <p:nvPr/>
          </p:nvSpPr>
          <p:spPr>
            <a:xfrm flipV="1">
              <a:off x="1271520" y="4474440"/>
              <a:ext cx="5274720" cy="4797000"/>
            </a:xfrm>
            <a:custGeom>
              <a:avLst/>
              <a:gdLst>
                <a:gd name="textAreaLeft" fmla="*/ 0 w 5274720"/>
                <a:gd name="textAreaRight" fmla="*/ 5275080 w 5274720"/>
                <a:gd name="textAreaTop" fmla="*/ -360 h 4797000"/>
                <a:gd name="textAreaBottom" fmla="*/ 4797000 h 4797000"/>
              </a:gdLst>
              <a:ahLst/>
              <a:rect l="textAreaLeft" t="textAreaTop" r="textAreaRight" b="textAreaBottom"/>
              <a:pathLst>
                <a:path w="3180522" h="3684105">
                  <a:moveTo>
                    <a:pt x="0" y="3684105"/>
                  </a:moveTo>
                  <a:lnTo>
                    <a:pt x="950065" y="3684105"/>
                  </a:lnTo>
                  <a:lnTo>
                    <a:pt x="947530" y="3658966"/>
                  </a:lnTo>
                  <a:cubicBezTo>
                    <a:pt x="947530" y="3301085"/>
                    <a:pt x="1237649" y="3010966"/>
                    <a:pt x="1595530" y="3010966"/>
                  </a:cubicBezTo>
                  <a:cubicBezTo>
                    <a:pt x="1953411" y="3010966"/>
                    <a:pt x="2243530" y="3301085"/>
                    <a:pt x="2243530" y="3658966"/>
                  </a:cubicBezTo>
                  <a:lnTo>
                    <a:pt x="2240996" y="3684105"/>
                  </a:lnTo>
                  <a:lnTo>
                    <a:pt x="3180522" y="3684105"/>
                  </a:lnTo>
                  <a:lnTo>
                    <a:pt x="3180522" y="530098"/>
                  </a:lnTo>
                  <a:cubicBezTo>
                    <a:pt x="3180522" y="237333"/>
                    <a:pt x="2943189" y="0"/>
                    <a:pt x="2650424" y="0"/>
                  </a:cubicBezTo>
                  <a:lnTo>
                    <a:pt x="530098" y="0"/>
                  </a:lnTo>
                  <a:cubicBezTo>
                    <a:pt x="237333" y="0"/>
                    <a:pt x="0" y="237333"/>
                    <a:pt x="0" y="530098"/>
                  </a:cubicBezTo>
                  <a:close/>
                </a:path>
              </a:pathLst>
            </a:custGeom>
            <a:solidFill>
              <a:schemeClr val="bg1"/>
            </a:solidFill>
            <a:ln>
              <a:solidFill>
                <a:srgbClr val="3a5f8b"/>
              </a:solidFill>
              <a:round/>
            </a:ln>
            <a:effectLst>
              <a:outerShdw algn="ctr" blurRad="63360" rotWithShape="0" sx="102000" sy="102000">
                <a:srgbClr val="000000">
                  <a:alpha val="40000"/>
                </a:srgbClr>
              </a:outerShdw>
            </a:effectLst>
            <a:scene3d>
              <a:camera prst="orthographicFront"/>
              <a:lightRig dir="t" rig="threePt"/>
            </a:scene3d>
            <a:sp3d>
              <a:bevelT prst="softRound" w="152400" h="508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2700" spc="-1" strike="noStrike">
                <a:solidFill>
                  <a:schemeClr val="lt1"/>
                </a:solidFill>
                <a:latin typeface="Calibri"/>
              </a:endParaRPr>
            </a:p>
          </p:txBody>
        </p:sp>
        <p:sp>
          <p:nvSpPr>
            <p:cNvPr id="467" name="ZoneTexte 45"/>
            <p:cNvSpPr/>
            <p:nvPr/>
          </p:nvSpPr>
          <p:spPr>
            <a:xfrm>
              <a:off x="1908000" y="5160600"/>
              <a:ext cx="4118040" cy="4344840"/>
            </a:xfrm>
            <a:prstGeom prst="rect">
              <a:avLst/>
            </a:prstGeom>
            <a:noFill/>
            <a:ln w="0">
              <a:noFill/>
            </a:ln>
            <a:scene3d>
              <a:camera prst="orthographicFront"/>
              <a:lightRig dir="t" rig="threePt"/>
            </a:scene3d>
            <a:sp3d>
              <a:bevelT prst="softRound" w="152400" h="50800"/>
            </a:sp3d>
          </p:spPr>
          <p:style>
            <a:lnRef idx="0"/>
            <a:fillRef idx="0"/>
            <a:effectRef idx="0"/>
            <a:fontRef idx="minor"/>
          </p:style>
          <p:txBody>
            <a:bodyPr lIns="90000" rIns="90000" tIns="45000" bIns="45000" anchor="t">
              <a:spAutoFit/>
            </a:bodyPr>
            <a:p>
              <a:pPr defTabSz="914400">
                <a:lnSpc>
                  <a:spcPct val="100000"/>
                </a:lnSpc>
              </a:pPr>
              <a:endParaRPr b="0" lang="en-US" sz="3600" spc="-1" strike="noStrike">
                <a:solidFill>
                  <a:srgbClr val="000000"/>
                </a:solidFill>
                <a:latin typeface="Arial"/>
              </a:endParaRPr>
            </a:p>
            <a:p>
              <a:pPr algn="ctr" defTabSz="914400">
                <a:lnSpc>
                  <a:spcPct val="100000"/>
                </a:lnSpc>
              </a:pPr>
              <a:r>
                <a:rPr b="1" lang="fr-FR" sz="2700" spc="-1" strike="noStrike">
                  <a:solidFill>
                    <a:schemeClr val="dk1"/>
                  </a:solidFill>
                  <a:latin typeface="Calibri"/>
                </a:rPr>
                <a:t>Elle est désormais utilisée dans de nombreuses industries pour des tâches variées telles que la </a:t>
              </a:r>
              <a:r>
                <a:rPr b="1" lang="fr-FR" sz="2700" spc="-1" strike="noStrike">
                  <a:solidFill>
                    <a:schemeClr val="accent6">
                      <a:lumMod val="75000"/>
                    </a:schemeClr>
                  </a:solidFill>
                  <a:latin typeface="Calibri"/>
                </a:rPr>
                <a:t>maintenance prédictive, le contrôle de la qualité et la sécurité. </a:t>
              </a:r>
              <a:endParaRPr b="0" lang="en-US" sz="2700" spc="-1" strike="noStrike">
                <a:solidFill>
                  <a:srgbClr val="000000"/>
                </a:solidFill>
                <a:latin typeface="Arial"/>
              </a:endParaRPr>
            </a:p>
          </p:txBody>
        </p:sp>
      </p:grpSp>
      <p:grpSp>
        <p:nvGrpSpPr>
          <p:cNvPr id="468" name="Groupe 48"/>
          <p:cNvGrpSpPr/>
          <p:nvPr/>
        </p:nvGrpSpPr>
        <p:grpSpPr>
          <a:xfrm>
            <a:off x="6861960" y="2568240"/>
            <a:ext cx="5606280" cy="7712640"/>
            <a:chOff x="6861960" y="2568240"/>
            <a:chExt cx="5606280" cy="7712640"/>
          </a:xfrm>
        </p:grpSpPr>
        <p:sp>
          <p:nvSpPr>
            <p:cNvPr id="469" name="Forme libre : forme 54"/>
            <p:cNvSpPr/>
            <p:nvPr/>
          </p:nvSpPr>
          <p:spPr>
            <a:xfrm flipV="1">
              <a:off x="6861960" y="4831560"/>
              <a:ext cx="5578560" cy="5432760"/>
            </a:xfrm>
            <a:custGeom>
              <a:avLst/>
              <a:gdLst>
                <a:gd name="textAreaLeft" fmla="*/ 0 w 5578560"/>
                <a:gd name="textAreaRight" fmla="*/ 5578920 w 5578560"/>
                <a:gd name="textAreaTop" fmla="*/ -360 h 5432760"/>
                <a:gd name="textAreaBottom" fmla="*/ 5432760 h 5432760"/>
              </a:gdLst>
              <a:ahLst/>
              <a:rect l="textAreaLeft" t="textAreaTop" r="textAreaRight" b="textAreaBottom"/>
              <a:pathLst>
                <a:path w="3180522" h="3684105">
                  <a:moveTo>
                    <a:pt x="0" y="3684105"/>
                  </a:moveTo>
                  <a:lnTo>
                    <a:pt x="950065" y="3684105"/>
                  </a:lnTo>
                  <a:lnTo>
                    <a:pt x="947530" y="3658966"/>
                  </a:lnTo>
                  <a:cubicBezTo>
                    <a:pt x="947530" y="3301085"/>
                    <a:pt x="1237649" y="3010966"/>
                    <a:pt x="1595530" y="3010966"/>
                  </a:cubicBezTo>
                  <a:cubicBezTo>
                    <a:pt x="1953411" y="3010966"/>
                    <a:pt x="2243530" y="3301085"/>
                    <a:pt x="2243530" y="3658966"/>
                  </a:cubicBezTo>
                  <a:lnTo>
                    <a:pt x="2240996" y="3684105"/>
                  </a:lnTo>
                  <a:lnTo>
                    <a:pt x="3180522" y="3684105"/>
                  </a:lnTo>
                  <a:lnTo>
                    <a:pt x="3180522" y="530098"/>
                  </a:lnTo>
                  <a:cubicBezTo>
                    <a:pt x="3180522" y="237333"/>
                    <a:pt x="2943189" y="0"/>
                    <a:pt x="2650424" y="0"/>
                  </a:cubicBezTo>
                  <a:lnTo>
                    <a:pt x="530098" y="0"/>
                  </a:lnTo>
                  <a:cubicBezTo>
                    <a:pt x="237333" y="0"/>
                    <a:pt x="0" y="237333"/>
                    <a:pt x="0" y="530098"/>
                  </a:cubicBezTo>
                  <a:close/>
                </a:path>
              </a:pathLst>
            </a:custGeom>
            <a:solidFill>
              <a:schemeClr val="bg1"/>
            </a:solidFill>
            <a:ln>
              <a:solidFill>
                <a:srgbClr val="3a5f8b"/>
              </a:solidFill>
              <a:round/>
            </a:ln>
            <a:effectLst>
              <a:outerShdw algn="ctr" blurRad="63360" rotWithShape="0" sx="102000" sy="102000">
                <a:srgbClr val="000000">
                  <a:alpha val="40000"/>
                </a:srgbClr>
              </a:outerShdw>
            </a:effectLst>
            <a:scene3d>
              <a:camera prst="orthographicFront"/>
              <a:lightRig dir="t" rig="threePt"/>
            </a:scene3d>
            <a:sp3d>
              <a:bevelT prst="softRound" w="152400" h="508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2700" spc="-1" strike="noStrike">
                <a:solidFill>
                  <a:schemeClr val="lt1"/>
                </a:solidFill>
                <a:latin typeface="Calibri"/>
              </a:endParaRPr>
            </a:p>
          </p:txBody>
        </p:sp>
        <p:sp>
          <p:nvSpPr>
            <p:cNvPr id="470" name="ZoneTexte 51"/>
            <p:cNvSpPr/>
            <p:nvPr/>
          </p:nvSpPr>
          <p:spPr>
            <a:xfrm>
              <a:off x="6939360" y="2568240"/>
              <a:ext cx="5528880" cy="7383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1" lang="fr-FR" sz="4200" spc="-1" strike="noStrike">
                <a:solidFill>
                  <a:schemeClr val="lt1"/>
                </a:solidFill>
                <a:latin typeface="Times New Roman"/>
              </a:endParaRPr>
            </a:p>
          </p:txBody>
        </p:sp>
        <p:sp>
          <p:nvSpPr>
            <p:cNvPr id="471" name="ZoneTexte 52"/>
            <p:cNvSpPr/>
            <p:nvPr/>
          </p:nvSpPr>
          <p:spPr>
            <a:xfrm>
              <a:off x="7059240" y="6076440"/>
              <a:ext cx="5322960" cy="42044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fr-FR" sz="3000" spc="-1" strike="noStrike">
                  <a:solidFill>
                    <a:schemeClr val="dk1"/>
                  </a:solidFill>
                  <a:latin typeface="Calibri"/>
                </a:rPr>
                <a:t>améliore la qualité des produits et services en réduisant les erreurs humaines grâce à ses capacités de traitement d'images. Cela permet une livraison </a:t>
              </a:r>
              <a:r>
                <a:rPr b="1" lang="fr-FR" sz="3000" spc="-1" strike="noStrike">
                  <a:solidFill>
                    <a:schemeClr val="accent6">
                      <a:lumMod val="75000"/>
                    </a:schemeClr>
                  </a:solidFill>
                  <a:latin typeface="Calibri"/>
                </a:rPr>
                <a:t>plus rapide </a:t>
              </a:r>
              <a:r>
                <a:rPr b="1" lang="fr-FR" sz="3000" spc="-1" strike="noStrike">
                  <a:solidFill>
                    <a:schemeClr val="dk1"/>
                  </a:solidFill>
                  <a:latin typeface="Calibri"/>
                </a:rPr>
                <a:t>et </a:t>
              </a:r>
              <a:r>
                <a:rPr b="1" lang="fr-FR" sz="3000" spc="-1" strike="noStrike">
                  <a:solidFill>
                    <a:schemeClr val="accent6">
                      <a:lumMod val="75000"/>
                    </a:schemeClr>
                  </a:solidFill>
                  <a:latin typeface="Calibri"/>
                </a:rPr>
                <a:t>fiable de produits</a:t>
              </a:r>
              <a:r>
                <a:rPr b="1" lang="fr-FR" sz="3000" spc="-1" strike="noStrike">
                  <a:solidFill>
                    <a:schemeClr val="dk1"/>
                  </a:solidFill>
                  <a:latin typeface="Calibri"/>
                </a:rPr>
                <a:t> et </a:t>
              </a:r>
              <a:r>
                <a:rPr b="1" lang="fr-FR" sz="3000" spc="-1" strike="noStrike">
                  <a:solidFill>
                    <a:schemeClr val="accent6">
                      <a:lumMod val="75000"/>
                    </a:schemeClr>
                  </a:solidFill>
                  <a:latin typeface="Calibri"/>
                </a:rPr>
                <a:t>services de haute qualité.</a:t>
              </a:r>
              <a:endParaRPr b="0" lang="en-US" sz="3000" spc="-1" strike="noStrike">
                <a:solidFill>
                  <a:srgbClr val="000000"/>
                </a:solidFill>
                <a:latin typeface="Arial"/>
              </a:endParaRPr>
            </a:p>
          </p:txBody>
        </p:sp>
      </p:grpSp>
      <p:grpSp>
        <p:nvGrpSpPr>
          <p:cNvPr id="472" name="Groupe 4"/>
          <p:cNvGrpSpPr/>
          <p:nvPr/>
        </p:nvGrpSpPr>
        <p:grpSpPr>
          <a:xfrm>
            <a:off x="12579120" y="2716560"/>
            <a:ext cx="5274720" cy="7779240"/>
            <a:chOff x="12579120" y="2716560"/>
            <a:chExt cx="5274720" cy="7779240"/>
          </a:xfrm>
        </p:grpSpPr>
        <p:sp>
          <p:nvSpPr>
            <p:cNvPr id="473" name="Forme libre : forme 24"/>
            <p:cNvSpPr/>
            <p:nvPr/>
          </p:nvSpPr>
          <p:spPr>
            <a:xfrm flipV="1">
              <a:off x="12579120" y="4493520"/>
              <a:ext cx="5274720" cy="4797000"/>
            </a:xfrm>
            <a:custGeom>
              <a:avLst/>
              <a:gdLst>
                <a:gd name="textAreaLeft" fmla="*/ 0 w 5274720"/>
                <a:gd name="textAreaRight" fmla="*/ 5275080 w 5274720"/>
                <a:gd name="textAreaTop" fmla="*/ -360 h 4797000"/>
                <a:gd name="textAreaBottom" fmla="*/ 4797000 h 4797000"/>
              </a:gdLst>
              <a:ahLst/>
              <a:rect l="textAreaLeft" t="textAreaTop" r="textAreaRight" b="textAreaBottom"/>
              <a:pathLst>
                <a:path w="3180522" h="3684105">
                  <a:moveTo>
                    <a:pt x="0" y="3684105"/>
                  </a:moveTo>
                  <a:lnTo>
                    <a:pt x="950065" y="3684105"/>
                  </a:lnTo>
                  <a:lnTo>
                    <a:pt x="947530" y="3658966"/>
                  </a:lnTo>
                  <a:cubicBezTo>
                    <a:pt x="947530" y="3301085"/>
                    <a:pt x="1237649" y="3010966"/>
                    <a:pt x="1595530" y="3010966"/>
                  </a:cubicBezTo>
                  <a:cubicBezTo>
                    <a:pt x="1953411" y="3010966"/>
                    <a:pt x="2243530" y="3301085"/>
                    <a:pt x="2243530" y="3658966"/>
                  </a:cubicBezTo>
                  <a:lnTo>
                    <a:pt x="2240996" y="3684105"/>
                  </a:lnTo>
                  <a:lnTo>
                    <a:pt x="3180522" y="3684105"/>
                  </a:lnTo>
                  <a:lnTo>
                    <a:pt x="3180522" y="530098"/>
                  </a:lnTo>
                  <a:cubicBezTo>
                    <a:pt x="3180522" y="237333"/>
                    <a:pt x="2943189" y="0"/>
                    <a:pt x="2650424" y="0"/>
                  </a:cubicBezTo>
                  <a:lnTo>
                    <a:pt x="530098" y="0"/>
                  </a:lnTo>
                  <a:cubicBezTo>
                    <a:pt x="237333" y="0"/>
                    <a:pt x="0" y="237333"/>
                    <a:pt x="0" y="530098"/>
                  </a:cubicBezTo>
                  <a:close/>
                </a:path>
              </a:pathLst>
            </a:custGeom>
            <a:solidFill>
              <a:schemeClr val="bg1"/>
            </a:solidFill>
            <a:ln>
              <a:solidFill>
                <a:srgbClr val="3a5f8b"/>
              </a:solidFill>
              <a:round/>
            </a:ln>
            <a:effectLst>
              <a:outerShdw algn="ctr" blurRad="63360" rotWithShape="0" sx="102000" sy="102000">
                <a:srgbClr val="000000">
                  <a:alpha val="40000"/>
                </a:srgbClr>
              </a:outerShdw>
            </a:effectLst>
            <a:scene3d>
              <a:camera prst="orthographicFront"/>
              <a:lightRig dir="t" rig="threePt"/>
            </a:scene3d>
            <a:sp3d>
              <a:bevelT prst="softRound" w="152400" h="508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2700" spc="-1" strike="noStrike">
                <a:solidFill>
                  <a:schemeClr val="lt1"/>
                </a:solidFill>
                <a:latin typeface="Calibri"/>
              </a:endParaRPr>
            </a:p>
          </p:txBody>
        </p:sp>
        <p:sp>
          <p:nvSpPr>
            <p:cNvPr id="474" name="ZoneTexte 10"/>
            <p:cNvSpPr/>
            <p:nvPr/>
          </p:nvSpPr>
          <p:spPr>
            <a:xfrm>
              <a:off x="13320720" y="2716560"/>
              <a:ext cx="3785400" cy="1369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br>
                <a:rPr sz="4200"/>
              </a:br>
              <a:endParaRPr b="0" lang="en-US" sz="4200" spc="-1" strike="noStrike">
                <a:solidFill>
                  <a:srgbClr val="000000"/>
                </a:solidFill>
                <a:latin typeface="Arial"/>
              </a:endParaRPr>
            </a:p>
          </p:txBody>
        </p:sp>
        <p:sp>
          <p:nvSpPr>
            <p:cNvPr id="475" name="ZoneTexte 17"/>
            <p:cNvSpPr/>
            <p:nvPr/>
          </p:nvSpPr>
          <p:spPr>
            <a:xfrm>
              <a:off x="12928680" y="5376960"/>
              <a:ext cx="4415040" cy="51188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fr-FR" sz="3000" spc="-1" strike="noStrike">
                  <a:solidFill>
                    <a:schemeClr val="dk1"/>
                  </a:solidFill>
                  <a:latin typeface="Calibri"/>
                </a:rPr>
                <a:t>En automatisant les tâches fastidieuses, les machines </a:t>
              </a:r>
              <a:r>
                <a:rPr b="1" lang="fr-FR" sz="3000" spc="-1" strike="noStrike">
                  <a:solidFill>
                    <a:schemeClr val="accent6">
                      <a:lumMod val="75000"/>
                    </a:schemeClr>
                  </a:solidFill>
                  <a:latin typeface="Calibri"/>
                </a:rPr>
                <a:t>réduisent les erreurs </a:t>
              </a:r>
              <a:r>
                <a:rPr b="1" lang="fr-FR" sz="3000" spc="-1" strike="noStrike">
                  <a:solidFill>
                    <a:schemeClr val="dk1"/>
                  </a:solidFill>
                  <a:latin typeface="Calibri"/>
                </a:rPr>
                <a:t>et éliminent les produits ou services défectueux. Cela permet aux entreprises d'économiser </a:t>
              </a:r>
              <a:r>
                <a:rPr b="1" lang="fr-FR" sz="3000" spc="-1" strike="noStrike">
                  <a:solidFill>
                    <a:schemeClr val="accent6">
                      <a:lumMod val="75000"/>
                    </a:schemeClr>
                  </a:solidFill>
                  <a:latin typeface="Calibri"/>
                </a:rPr>
                <a:t>de l'argent</a:t>
              </a:r>
              <a:r>
                <a:rPr b="1" lang="fr-FR" sz="3000" spc="-1" strike="noStrike">
                  <a:solidFill>
                    <a:schemeClr val="dk1"/>
                  </a:solidFill>
                  <a:latin typeface="Calibri"/>
                </a:rPr>
                <a:t>.</a:t>
              </a:r>
              <a:endParaRPr b="0" lang="en-US" sz="3000" spc="-1" strike="noStrike">
                <a:solidFill>
                  <a:srgbClr val="000000"/>
                </a:solidFill>
                <a:latin typeface="Arial"/>
              </a:endParaRPr>
            </a:p>
          </p:txBody>
        </p:sp>
      </p:grpSp>
      <p:pic>
        <p:nvPicPr>
          <p:cNvPr id="476" name="Image 31" descr=""/>
          <p:cNvPicPr/>
          <p:nvPr/>
        </p:nvPicPr>
        <p:blipFill>
          <a:blip r:embed="rId1"/>
          <a:stretch/>
        </p:blipFill>
        <p:spPr>
          <a:xfrm>
            <a:off x="1067760" y="-23760"/>
            <a:ext cx="2162880" cy="1438560"/>
          </a:xfrm>
          <a:prstGeom prst="rect">
            <a:avLst/>
          </a:prstGeom>
          <a:ln w="0">
            <a:noFill/>
          </a:ln>
        </p:spPr>
      </p:pic>
      <p:sp>
        <p:nvSpPr>
          <p:cNvPr id="477" name="Freeform 8"/>
          <p:cNvSpPr/>
          <p:nvPr/>
        </p:nvSpPr>
        <p:spPr>
          <a:xfrm>
            <a:off x="1287360" y="2628360"/>
            <a:ext cx="5276160" cy="1846440"/>
          </a:xfrm>
          <a:custGeom>
            <a:avLst/>
            <a:gdLst>
              <a:gd name="textAreaLeft" fmla="*/ 0 w 5276160"/>
              <a:gd name="textAreaRight" fmla="*/ 5276520 w 5276160"/>
              <a:gd name="textAreaTop" fmla="*/ 0 h 1846440"/>
              <a:gd name="textAreaBottom" fmla="*/ 1846800 h 1846440"/>
            </a:gdLst>
            <a:ah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a:scene3d>
            <a:camera prst="orthographicFront"/>
            <a:lightRig dir="t" rig="threePt"/>
          </a:scene3d>
          <a:sp3d>
            <a:bevelT prst="softRound" w="152400" h="50800"/>
          </a:sp3d>
        </p:spPr>
        <p:style>
          <a:lnRef idx="0"/>
          <a:fillRef idx="0"/>
          <a:effectRef idx="0"/>
          <a:fontRef idx="minor"/>
        </p:style>
        <p:txBody>
          <a:bodyPr lIns="90000" rIns="90000" tIns="45000" bIns="45000" anchor="t">
            <a:noAutofit/>
          </a:bodyPr>
          <a:p>
            <a:pPr algn="ctr" defTabSz="914400">
              <a:lnSpc>
                <a:spcPts val="3713"/>
              </a:lnSpc>
            </a:pPr>
            <a:endParaRPr b="0" lang="en-US" sz="3000" spc="-1" strike="noStrike">
              <a:solidFill>
                <a:srgbClr val="ffffff"/>
              </a:solidFill>
              <a:latin typeface="Arial"/>
            </a:endParaRPr>
          </a:p>
          <a:p>
            <a:pPr algn="ctr" defTabSz="914400">
              <a:lnSpc>
                <a:spcPts val="3713"/>
              </a:lnSpc>
            </a:pPr>
            <a:r>
              <a:rPr b="1" lang="fr-FR" sz="3000" spc="-1" strike="noStrike">
                <a:solidFill>
                  <a:schemeClr val="lt1"/>
                </a:solidFill>
                <a:latin typeface="agrandirtext_bold"/>
              </a:rPr>
              <a:t>Un processus plus simple</a:t>
            </a:r>
            <a:endParaRPr b="0" lang="en-US" sz="3000" spc="-1" strike="noStrike">
              <a:solidFill>
                <a:srgbClr val="ffffff"/>
              </a:solidFill>
              <a:latin typeface="Arial"/>
            </a:endParaRPr>
          </a:p>
          <a:p>
            <a:pPr defTabSz="914400">
              <a:lnSpc>
                <a:spcPct val="100000"/>
              </a:lnSpc>
            </a:pPr>
            <a:br>
              <a:rPr sz="3000"/>
            </a:br>
            <a:endParaRPr b="0" lang="en-US" sz="3000" spc="-1" strike="noStrike">
              <a:solidFill>
                <a:srgbClr val="ffffff"/>
              </a:solidFill>
              <a:latin typeface="Arial"/>
            </a:endParaRPr>
          </a:p>
        </p:txBody>
      </p:sp>
      <p:sp>
        <p:nvSpPr>
          <p:cNvPr id="478" name="Ellipse 57"/>
          <p:cNvSpPr/>
          <p:nvPr/>
        </p:nvSpPr>
        <p:spPr>
          <a:xfrm>
            <a:off x="2676240" y="3870360"/>
            <a:ext cx="2440080" cy="1846440"/>
          </a:xfrm>
          <a:prstGeom prst="ellipse">
            <a:avLst/>
          </a:prstGeom>
          <a:solidFill>
            <a:schemeClr val="accent2">
              <a:lumMod val="20000"/>
              <a:lumOff val="80000"/>
            </a:schemeClr>
          </a:solidFill>
          <a:ln w="76200">
            <a:solidFill>
              <a:srgbClr val="ffffff"/>
            </a:solidFill>
            <a:round/>
          </a:ln>
          <a:scene3d>
            <a:camera prst="orthographicFront"/>
            <a:lightRig dir="t" rig="threePt"/>
          </a:scene3d>
          <a:sp3d>
            <a:bevelT prst="softRound" w="152400" h="508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lang="fr-FR" sz="6600" spc="-1" strike="noStrike">
                <a:solidFill>
                  <a:schemeClr val="accent2">
                    <a:lumMod val="75000"/>
                  </a:schemeClr>
                </a:solidFill>
                <a:latin typeface="Times New Roman"/>
              </a:rPr>
              <a:t>1</a:t>
            </a:r>
            <a:endParaRPr b="0" lang="en-US" sz="6600" spc="-1" strike="noStrike">
              <a:solidFill>
                <a:srgbClr val="000000"/>
              </a:solidFill>
              <a:latin typeface="Arial"/>
            </a:endParaRPr>
          </a:p>
        </p:txBody>
      </p:sp>
      <p:sp>
        <p:nvSpPr>
          <p:cNvPr id="479" name="Freeform 8"/>
          <p:cNvSpPr/>
          <p:nvPr/>
        </p:nvSpPr>
        <p:spPr>
          <a:xfrm>
            <a:off x="6858720" y="2628360"/>
            <a:ext cx="5578560" cy="2190240"/>
          </a:xfrm>
          <a:custGeom>
            <a:avLst/>
            <a:gdLst>
              <a:gd name="textAreaLeft" fmla="*/ 0 w 5578560"/>
              <a:gd name="textAreaRight" fmla="*/ 5578920 w 5578560"/>
              <a:gd name="textAreaTop" fmla="*/ 0 h 2190240"/>
              <a:gd name="textAreaBottom" fmla="*/ 2190600 h 2190240"/>
            </a:gdLst>
            <a:ah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a:scene3d>
            <a:camera prst="orthographicFront"/>
            <a:lightRig dir="t" rig="threePt"/>
          </a:scene3d>
          <a:sp3d>
            <a:bevelT prst="softRound" w="152400" h="50800"/>
          </a:sp3d>
        </p:spPr>
        <p:style>
          <a:lnRef idx="0"/>
          <a:fillRef idx="0"/>
          <a:effectRef idx="0"/>
          <a:fontRef idx="minor"/>
        </p:style>
        <p:txBody>
          <a:bodyPr lIns="90000" rIns="90000" tIns="45000" bIns="45000" anchor="t">
            <a:noAutofit/>
          </a:bodyPr>
          <a:p>
            <a:pPr algn="ctr" defTabSz="914400">
              <a:lnSpc>
                <a:spcPts val="3713"/>
              </a:lnSpc>
            </a:pPr>
            <a:endParaRPr b="0" lang="en-US" sz="3000" spc="-1" strike="noStrike">
              <a:solidFill>
                <a:srgbClr val="ffffff"/>
              </a:solidFill>
              <a:latin typeface="Arial"/>
            </a:endParaRPr>
          </a:p>
          <a:p>
            <a:pPr algn="ctr" defTabSz="914400">
              <a:lnSpc>
                <a:spcPct val="100000"/>
              </a:lnSpc>
            </a:pPr>
            <a:r>
              <a:rPr b="1" lang="fr-FR" sz="3000" spc="-1" strike="noStrike">
                <a:solidFill>
                  <a:schemeClr val="lt1"/>
                </a:solidFill>
                <a:latin typeface="Calibri"/>
              </a:rPr>
              <a:t>De meilleurs produits et services</a:t>
            </a:r>
            <a:endParaRPr b="0" lang="en-US" sz="3000" spc="-1" strike="noStrike">
              <a:solidFill>
                <a:srgbClr val="ffffff"/>
              </a:solidFill>
              <a:latin typeface="Arial"/>
            </a:endParaRPr>
          </a:p>
          <a:p>
            <a:pPr defTabSz="914400">
              <a:lnSpc>
                <a:spcPct val="100000"/>
              </a:lnSpc>
            </a:pPr>
            <a:br>
              <a:rPr sz="3000"/>
            </a:br>
            <a:endParaRPr b="0" lang="en-US" sz="3000" spc="-1" strike="noStrike">
              <a:solidFill>
                <a:srgbClr val="ffffff"/>
              </a:solidFill>
              <a:latin typeface="Arial"/>
            </a:endParaRPr>
          </a:p>
        </p:txBody>
      </p:sp>
      <p:sp>
        <p:nvSpPr>
          <p:cNvPr id="480" name="Ellipse 59"/>
          <p:cNvSpPr/>
          <p:nvPr/>
        </p:nvSpPr>
        <p:spPr>
          <a:xfrm>
            <a:off x="8496360" y="4014000"/>
            <a:ext cx="2340000" cy="1989360"/>
          </a:xfrm>
          <a:prstGeom prst="ellipse">
            <a:avLst/>
          </a:prstGeom>
          <a:solidFill>
            <a:schemeClr val="accent2">
              <a:lumMod val="20000"/>
              <a:lumOff val="80000"/>
            </a:schemeClr>
          </a:solidFill>
          <a:ln w="76200">
            <a:solidFill>
              <a:srgbClr val="ffffff"/>
            </a:solidFill>
            <a:round/>
          </a:ln>
          <a:scene3d>
            <a:camera prst="orthographicFront"/>
            <a:lightRig dir="t" rig="threePt"/>
          </a:scene3d>
          <a:sp3d>
            <a:bevelT prst="softRound" w="152400" h="508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lang="fr-FR" sz="6600" spc="-1" strike="noStrike">
                <a:solidFill>
                  <a:schemeClr val="accent2">
                    <a:lumMod val="75000"/>
                  </a:schemeClr>
                </a:solidFill>
                <a:latin typeface="Times New Roman"/>
              </a:rPr>
              <a:t>2</a:t>
            </a:r>
            <a:endParaRPr b="0" lang="en-US" sz="6600" spc="-1" strike="noStrike">
              <a:solidFill>
                <a:srgbClr val="000000"/>
              </a:solidFill>
              <a:latin typeface="Arial"/>
            </a:endParaRPr>
          </a:p>
        </p:txBody>
      </p:sp>
      <p:sp>
        <p:nvSpPr>
          <p:cNvPr id="481" name="Freeform 8"/>
          <p:cNvSpPr/>
          <p:nvPr/>
        </p:nvSpPr>
        <p:spPr>
          <a:xfrm>
            <a:off x="12579120" y="2628360"/>
            <a:ext cx="5271480" cy="2026800"/>
          </a:xfrm>
          <a:custGeom>
            <a:avLst/>
            <a:gdLst>
              <a:gd name="textAreaLeft" fmla="*/ 0 w 5271480"/>
              <a:gd name="textAreaRight" fmla="*/ 5271840 w 5271480"/>
              <a:gd name="textAreaTop" fmla="*/ 0 h 2026800"/>
              <a:gd name="textAreaBottom" fmla="*/ 2027160 h 2026800"/>
            </a:gdLst>
            <a:ah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a:scene3d>
            <a:camera prst="orthographicFront"/>
            <a:lightRig dir="t" rig="threePt"/>
          </a:scene3d>
          <a:sp3d>
            <a:bevelT prst="softRound" w="152400" h="50800"/>
          </a:sp3d>
        </p:spPr>
        <p:style>
          <a:lnRef idx="0"/>
          <a:fillRef idx="0"/>
          <a:effectRef idx="0"/>
          <a:fontRef idx="minor"/>
        </p:style>
        <p:txBody>
          <a:bodyPr lIns="90000" rIns="90000" tIns="45000" bIns="45000" anchor="t">
            <a:noAutofit/>
          </a:bodyPr>
          <a:p>
            <a:pPr algn="ctr" defTabSz="914400">
              <a:lnSpc>
                <a:spcPts val="3713"/>
              </a:lnSpc>
            </a:pPr>
            <a:endParaRPr b="0" lang="en-US" sz="3000" spc="-1" strike="noStrike">
              <a:solidFill>
                <a:srgbClr val="ffffff"/>
              </a:solidFill>
              <a:latin typeface="Arial"/>
            </a:endParaRPr>
          </a:p>
          <a:p>
            <a:pPr algn="ctr" defTabSz="914400">
              <a:lnSpc>
                <a:spcPts val="3713"/>
              </a:lnSpc>
            </a:pPr>
            <a:r>
              <a:rPr b="1" lang="fr-FR" sz="3000" spc="-1" strike="noStrike">
                <a:solidFill>
                  <a:schemeClr val="lt1"/>
                </a:solidFill>
                <a:latin typeface="agrandirtext_bold"/>
              </a:rPr>
              <a:t>Réduction des coûts</a:t>
            </a:r>
            <a:endParaRPr b="0" lang="en-US" sz="3000" spc="-1" strike="noStrike">
              <a:solidFill>
                <a:srgbClr val="ffffff"/>
              </a:solidFill>
              <a:latin typeface="Arial"/>
            </a:endParaRPr>
          </a:p>
          <a:p>
            <a:pPr defTabSz="914400">
              <a:lnSpc>
                <a:spcPct val="100000"/>
              </a:lnSpc>
            </a:pPr>
            <a:br>
              <a:rPr sz="3000"/>
            </a:br>
            <a:endParaRPr b="0" lang="en-US" sz="3000" spc="-1" strike="noStrike">
              <a:solidFill>
                <a:srgbClr val="ffffff"/>
              </a:solidFill>
              <a:latin typeface="Arial"/>
            </a:endParaRPr>
          </a:p>
        </p:txBody>
      </p:sp>
      <p:sp>
        <p:nvSpPr>
          <p:cNvPr id="482" name="Ellipse 61"/>
          <p:cNvSpPr/>
          <p:nvPr/>
        </p:nvSpPr>
        <p:spPr>
          <a:xfrm>
            <a:off x="14124600" y="3777120"/>
            <a:ext cx="2162880" cy="1756440"/>
          </a:xfrm>
          <a:prstGeom prst="ellipse">
            <a:avLst/>
          </a:prstGeom>
          <a:solidFill>
            <a:schemeClr val="accent2">
              <a:lumMod val="20000"/>
              <a:lumOff val="80000"/>
            </a:schemeClr>
          </a:solidFill>
          <a:ln w="76200">
            <a:solidFill>
              <a:srgbClr val="ffffff"/>
            </a:solidFill>
            <a:round/>
          </a:ln>
          <a:scene3d>
            <a:camera prst="orthographicFront"/>
            <a:lightRig dir="t" rig="threePt"/>
          </a:scene3d>
          <a:sp3d>
            <a:bevelT prst="softRound" w="152400" h="508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lang="fr-FR" sz="6600" spc="-1" strike="noStrike">
                <a:solidFill>
                  <a:schemeClr val="accent2">
                    <a:lumMod val="75000"/>
                  </a:schemeClr>
                </a:solidFill>
                <a:latin typeface="Times New Roman"/>
              </a:rPr>
              <a:t>3</a:t>
            </a:r>
            <a:endParaRPr b="0" lang="en-US" sz="6600" spc="-1" strike="noStrike">
              <a:solidFill>
                <a:srgbClr val="000000"/>
              </a:solidFill>
              <a:latin typeface="Arial"/>
            </a:endParaRPr>
          </a:p>
        </p:txBody>
      </p:sp>
      <p:sp>
        <p:nvSpPr>
          <p:cNvPr id="483" name="Freeform 8"/>
          <p:cNvSpPr/>
          <p:nvPr/>
        </p:nvSpPr>
        <p:spPr>
          <a:xfrm rot="16200000">
            <a:off x="-1127520" y="4956480"/>
            <a:ext cx="3218400" cy="1221840"/>
          </a:xfrm>
          <a:custGeom>
            <a:avLst/>
            <a:gdLst>
              <a:gd name="textAreaLeft" fmla="*/ 0 w 3218400"/>
              <a:gd name="textAreaRight" fmla="*/ 3218760 w 3218400"/>
              <a:gd name="textAreaTop" fmla="*/ 0 h 1221840"/>
              <a:gd name="textAreaBottom" fmla="*/ 1222200 h 1221840"/>
            </a:gdLst>
            <a:ah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a:scene3d>
            <a:camera prst="orthographicFront"/>
            <a:lightRig dir="t" rig="threePt"/>
          </a:scene3d>
          <a:sp3d>
            <a:bevelT prst="softRound" w="152400" h="50800"/>
          </a:sp3d>
        </p:spPr>
        <p:style>
          <a:lnRef idx="0"/>
          <a:fillRef idx="0"/>
          <a:effectRef idx="0"/>
          <a:fontRef idx="minor"/>
        </p:style>
        <p:txBody>
          <a:bodyPr lIns="90000" rIns="90000" tIns="45000" bIns="45000" anchor="t">
            <a:noAutofit/>
          </a:bodyPr>
          <a:p>
            <a:pPr algn="ctr" defTabSz="914400">
              <a:lnSpc>
                <a:spcPts val="3713"/>
              </a:lnSpc>
            </a:pPr>
            <a:endParaRPr b="0" lang="en-US" sz="3000" spc="-1" strike="noStrike">
              <a:solidFill>
                <a:srgbClr val="ffffff"/>
              </a:solidFill>
              <a:latin typeface="Arial"/>
            </a:endParaRPr>
          </a:p>
          <a:p>
            <a:pPr algn="ctr" defTabSz="914400">
              <a:lnSpc>
                <a:spcPct val="100000"/>
              </a:lnSpc>
            </a:pPr>
            <a:r>
              <a:rPr b="1" lang="fr-FR" sz="3000" spc="-1" strike="noStrike">
                <a:solidFill>
                  <a:schemeClr val="lt1"/>
                </a:solidFill>
                <a:latin typeface="Times New Roman"/>
              </a:rPr>
              <a:t>AVANTAGES</a:t>
            </a:r>
            <a:endParaRPr b="0" lang="en-US" sz="3000" spc="-1" strike="noStrike">
              <a:solidFill>
                <a:srgbClr val="ffffff"/>
              </a:solidFill>
              <a:latin typeface="Arial"/>
            </a:endParaRPr>
          </a:p>
          <a:p>
            <a:pPr defTabSz="914400">
              <a:lnSpc>
                <a:spcPct val="100000"/>
              </a:lnSpc>
            </a:pPr>
            <a:br>
              <a:rPr sz="3000"/>
            </a:br>
            <a:endParaRPr b="0" lang="en-US" sz="3000" spc="-1" strike="noStrike">
              <a:solidFill>
                <a:srgbClr val="ffffff"/>
              </a:solidFill>
              <a:latin typeface="Arial"/>
            </a:endParaRPr>
          </a:p>
        </p:txBody>
      </p:sp>
      <p:sp>
        <p:nvSpPr>
          <p:cNvPr id="484" name="Rectangle 5"/>
          <p:cNvSpPr/>
          <p:nvPr/>
        </p:nvSpPr>
        <p:spPr>
          <a:xfrm>
            <a:off x="0" y="-276840"/>
            <a:ext cx="276840" cy="553680"/>
          </a:xfrm>
          <a:prstGeom prst="rect">
            <a:avLst/>
          </a:prstGeom>
          <a:noFill/>
          <a:ln w="0">
            <a:noFill/>
          </a:ln>
        </p:spPr>
        <p:style>
          <a:lnRef idx="0"/>
          <a:fillRef idx="0"/>
          <a:effectRef idx="0"/>
          <a:fontRef idx="minor"/>
        </p:style>
        <p:txBody>
          <a:bodyPr numCol="1" spcCol="0" wrap="none" lIns="137160" rIns="137160" tIns="68760" bIns="68760" anchor="ctr">
            <a:spAutoFit/>
          </a:bodyPr>
          <a:p>
            <a:pPr defTabSz="914400">
              <a:lnSpc>
                <a:spcPct val="100000"/>
              </a:lnSpc>
            </a:pPr>
            <a:endParaRPr b="0" lang="fr-FR" sz="2700" spc="-1" strike="noStrike">
              <a:solidFill>
                <a:schemeClr val="dk1"/>
              </a:solidFill>
              <a:latin typeface="Calibri"/>
            </a:endParaRPr>
          </a:p>
        </p:txBody>
      </p:sp>
      <p:sp>
        <p:nvSpPr>
          <p:cNvPr id="485" name="Rectangle 6"/>
          <p:cNvSpPr/>
          <p:nvPr/>
        </p:nvSpPr>
        <p:spPr>
          <a:xfrm>
            <a:off x="228600" y="-48240"/>
            <a:ext cx="276840" cy="553680"/>
          </a:xfrm>
          <a:prstGeom prst="rect">
            <a:avLst/>
          </a:prstGeom>
          <a:noFill/>
          <a:ln w="0">
            <a:noFill/>
          </a:ln>
        </p:spPr>
        <p:style>
          <a:lnRef idx="0"/>
          <a:fillRef idx="0"/>
          <a:effectRef idx="0"/>
          <a:fontRef idx="minor"/>
        </p:style>
        <p:txBody>
          <a:bodyPr numCol="1" spcCol="0" wrap="none" lIns="137160" rIns="137160" tIns="68760" bIns="68760" anchor="ctr">
            <a:spAutoFit/>
          </a:bodyPr>
          <a:p>
            <a:pPr defTabSz="914400">
              <a:lnSpc>
                <a:spcPct val="100000"/>
              </a:lnSpc>
            </a:pPr>
            <a:endParaRPr b="0" lang="fr-FR" sz="2700" spc="-1" strike="noStrike">
              <a:solidFill>
                <a:schemeClr val="dk1"/>
              </a:solidFill>
              <a:latin typeface="Calibri"/>
            </a:endParaRPr>
          </a:p>
        </p:txBody>
      </p:sp>
      <p:sp>
        <p:nvSpPr>
          <p:cNvPr id="486" name="Rectangle 7"/>
          <p:cNvSpPr/>
          <p:nvPr/>
        </p:nvSpPr>
        <p:spPr>
          <a:xfrm>
            <a:off x="457200" y="180360"/>
            <a:ext cx="276840" cy="553680"/>
          </a:xfrm>
          <a:prstGeom prst="rect">
            <a:avLst/>
          </a:prstGeom>
          <a:noFill/>
          <a:ln w="0">
            <a:noFill/>
          </a:ln>
        </p:spPr>
        <p:style>
          <a:lnRef idx="0"/>
          <a:fillRef idx="0"/>
          <a:effectRef idx="0"/>
          <a:fontRef idx="minor"/>
        </p:style>
        <p:txBody>
          <a:bodyPr numCol="1" spcCol="0" wrap="none" lIns="137160" rIns="137160" tIns="68760" bIns="68760" anchor="ctr">
            <a:spAutoFit/>
          </a:bodyPr>
          <a:p>
            <a:pPr defTabSz="914400">
              <a:lnSpc>
                <a:spcPct val="100000"/>
              </a:lnSpc>
            </a:pPr>
            <a:endParaRPr b="0" lang="fr-FR" sz="2700" spc="-1" strike="noStrike">
              <a:solidFill>
                <a:schemeClr val="dk1"/>
              </a:solidFill>
              <a:latin typeface="Calibri"/>
            </a:endParaRPr>
          </a:p>
        </p:txBody>
      </p:sp>
      <p:sp>
        <p:nvSpPr>
          <p:cNvPr id="487" name="Freeform 15"/>
          <p:cNvSpPr/>
          <p:nvPr/>
        </p:nvSpPr>
        <p:spPr>
          <a:xfrm>
            <a:off x="16802640" y="3240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nvGrpSpPr>
          <p:cNvPr id="488" name="Group 2"/>
          <p:cNvGrpSpPr/>
          <p:nvPr/>
        </p:nvGrpSpPr>
        <p:grpSpPr>
          <a:xfrm>
            <a:off x="15552720" y="557640"/>
            <a:ext cx="1140840" cy="470880"/>
            <a:chOff x="15552720" y="557640"/>
            <a:chExt cx="1140840" cy="470880"/>
          </a:xfrm>
        </p:grpSpPr>
        <p:grpSp>
          <p:nvGrpSpPr>
            <p:cNvPr id="489" name="Group 3"/>
            <p:cNvGrpSpPr/>
            <p:nvPr/>
          </p:nvGrpSpPr>
          <p:grpSpPr>
            <a:xfrm>
              <a:off x="15552720" y="557640"/>
              <a:ext cx="470880" cy="470880"/>
              <a:chOff x="15552720" y="557640"/>
              <a:chExt cx="470880" cy="470880"/>
            </a:xfrm>
          </p:grpSpPr>
          <p:sp>
            <p:nvSpPr>
              <p:cNvPr id="490" name="Freeform 4"/>
              <p:cNvSpPr/>
              <p:nvPr/>
            </p:nvSpPr>
            <p:spPr>
              <a:xfrm>
                <a:off x="155527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91" name="TextBox 5"/>
              <p:cNvSpPr/>
              <p:nvPr/>
            </p:nvSpPr>
            <p:spPr>
              <a:xfrm>
                <a:off x="155970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492" name="Group 6"/>
            <p:cNvGrpSpPr/>
            <p:nvPr/>
          </p:nvGrpSpPr>
          <p:grpSpPr>
            <a:xfrm>
              <a:off x="15776280" y="557640"/>
              <a:ext cx="470880" cy="470880"/>
              <a:chOff x="15776280" y="557640"/>
              <a:chExt cx="470880" cy="470880"/>
            </a:xfrm>
          </p:grpSpPr>
          <p:sp>
            <p:nvSpPr>
              <p:cNvPr id="493" name="Freeform 7"/>
              <p:cNvSpPr/>
              <p:nvPr/>
            </p:nvSpPr>
            <p:spPr>
              <a:xfrm>
                <a:off x="157762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94" name="TextBox 8"/>
              <p:cNvSpPr/>
              <p:nvPr/>
            </p:nvSpPr>
            <p:spPr>
              <a:xfrm>
                <a:off x="158202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495" name="Group 9"/>
            <p:cNvGrpSpPr/>
            <p:nvPr/>
          </p:nvGrpSpPr>
          <p:grpSpPr>
            <a:xfrm>
              <a:off x="15999480" y="557640"/>
              <a:ext cx="470880" cy="470880"/>
              <a:chOff x="15999480" y="557640"/>
              <a:chExt cx="470880" cy="470880"/>
            </a:xfrm>
          </p:grpSpPr>
          <p:sp>
            <p:nvSpPr>
              <p:cNvPr id="496" name="Freeform 10"/>
              <p:cNvSpPr/>
              <p:nvPr/>
            </p:nvSpPr>
            <p:spPr>
              <a:xfrm>
                <a:off x="159994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97" name="TextBox 11"/>
              <p:cNvSpPr/>
              <p:nvPr/>
            </p:nvSpPr>
            <p:spPr>
              <a:xfrm>
                <a:off x="160437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498" name="Group 12"/>
            <p:cNvGrpSpPr/>
            <p:nvPr/>
          </p:nvGrpSpPr>
          <p:grpSpPr>
            <a:xfrm>
              <a:off x="16222680" y="557640"/>
              <a:ext cx="470880" cy="470880"/>
              <a:chOff x="16222680" y="557640"/>
              <a:chExt cx="470880" cy="470880"/>
            </a:xfrm>
          </p:grpSpPr>
          <p:sp>
            <p:nvSpPr>
              <p:cNvPr id="499" name="Freeform 13"/>
              <p:cNvSpPr/>
              <p:nvPr/>
            </p:nvSpPr>
            <p:spPr>
              <a:xfrm>
                <a:off x="162226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00" name="TextBox 14"/>
              <p:cNvSpPr/>
              <p:nvPr/>
            </p:nvSpPr>
            <p:spPr>
              <a:xfrm>
                <a:off x="162669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2" presetSubtype="8">
                                  <p:stCondLst>
                                    <p:cond delay="0"/>
                                  </p:stCondLst>
                                  <p:childTnLst>
                                    <p:set>
                                      <p:cBhvr>
                                        <p:cTn id="6" dur="1" fill="hold">
                                          <p:stCondLst>
                                            <p:cond delay="0"/>
                                          </p:stCondLst>
                                        </p:cTn>
                                        <p:tgtEl>
                                          <p:spTgt spid="465"/>
                                        </p:tgtEl>
                                        <p:attrNameLst>
                                          <p:attrName>style.visibility</p:attrName>
                                        </p:attrNameLst>
                                      </p:cBhvr>
                                      <p:to>
                                        <p:strVal val="visible"/>
                                      </p:to>
                                    </p:set>
                                    <p:anim calcmode="lin" valueType="num">
                                      <p:cBhvr additive="repl">
                                        <p:cTn id="7" dur="500" fill="hold"/>
                                        <p:tgtEl>
                                          <p:spTgt spid="465"/>
                                        </p:tgtEl>
                                        <p:attrNameLst>
                                          <p:attrName>ppt_x</p:attrName>
                                        </p:attrNameLst>
                                      </p:cBhvr>
                                      <p:tavLst>
                                        <p:tav tm="0">
                                          <p:val>
                                            <p:strVal val="0-#ppt_w/2"/>
                                          </p:val>
                                        </p:tav>
                                        <p:tav tm="100000">
                                          <p:val>
                                            <p:strVal val="#ppt_x"/>
                                          </p:val>
                                        </p:tav>
                                      </p:tavLst>
                                    </p:anim>
                                    <p:anim calcmode="lin" valueType="num">
                                      <p:cBhvr additive="repl">
                                        <p:cTn id="8" dur="500" fill="hold"/>
                                        <p:tgtEl>
                                          <p:spTgt spid="46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nodeType="clickEffect" fill="hold" presetClass="entr" presetID="2" presetSubtype="2">
                                  <p:stCondLst>
                                    <p:cond delay="0"/>
                                  </p:stCondLst>
                                  <p:childTnLst>
                                    <p:set>
                                      <p:cBhvr>
                                        <p:cTn id="12" dur="1" fill="hold">
                                          <p:stCondLst>
                                            <p:cond delay="0"/>
                                          </p:stCondLst>
                                        </p:cTn>
                                        <p:tgtEl>
                                          <p:spTgt spid="468"/>
                                        </p:tgtEl>
                                        <p:attrNameLst>
                                          <p:attrName>style.visibility</p:attrName>
                                        </p:attrNameLst>
                                      </p:cBhvr>
                                      <p:to>
                                        <p:strVal val="visible"/>
                                      </p:to>
                                    </p:set>
                                    <p:anim calcmode="lin" valueType="num">
                                      <p:cBhvr additive="repl">
                                        <p:cTn id="13" dur="500" fill="hold"/>
                                        <p:tgtEl>
                                          <p:spTgt spid="468"/>
                                        </p:tgtEl>
                                        <p:attrNameLst>
                                          <p:attrName>ppt_x</p:attrName>
                                        </p:attrNameLst>
                                      </p:cBhvr>
                                      <p:tavLst>
                                        <p:tav tm="0">
                                          <p:val>
                                            <p:strVal val="1+#ppt_w/2"/>
                                          </p:val>
                                        </p:tav>
                                        <p:tav tm="100000">
                                          <p:val>
                                            <p:strVal val="#ppt_x"/>
                                          </p:val>
                                        </p:tav>
                                      </p:tavLst>
                                    </p:anim>
                                    <p:anim calcmode="lin" valueType="num">
                                      <p:cBhvr additive="repl">
                                        <p:cTn id="14" dur="500" fill="hold"/>
                                        <p:tgtEl>
                                          <p:spTgt spid="46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2" presetSubtype="2">
                                  <p:stCondLst>
                                    <p:cond delay="0"/>
                                  </p:stCondLst>
                                  <p:childTnLst>
                                    <p:set>
                                      <p:cBhvr>
                                        <p:cTn id="18" dur="1" fill="hold">
                                          <p:stCondLst>
                                            <p:cond delay="0"/>
                                          </p:stCondLst>
                                        </p:cTn>
                                        <p:tgtEl>
                                          <p:spTgt spid="472"/>
                                        </p:tgtEl>
                                        <p:attrNameLst>
                                          <p:attrName>style.visibility</p:attrName>
                                        </p:attrNameLst>
                                      </p:cBhvr>
                                      <p:to>
                                        <p:strVal val="visible"/>
                                      </p:to>
                                    </p:set>
                                    <p:anim calcmode="lin" valueType="num">
                                      <p:cBhvr additive="repl">
                                        <p:cTn id="19" dur="500" fill="hold"/>
                                        <p:tgtEl>
                                          <p:spTgt spid="472"/>
                                        </p:tgtEl>
                                        <p:attrNameLst>
                                          <p:attrName>ppt_x</p:attrName>
                                        </p:attrNameLst>
                                      </p:cBhvr>
                                      <p:tavLst>
                                        <p:tav tm="0">
                                          <p:val>
                                            <p:strVal val="1+#ppt_w/2"/>
                                          </p:val>
                                        </p:tav>
                                        <p:tav tm="100000">
                                          <p:val>
                                            <p:strVal val="#ppt_x"/>
                                          </p:val>
                                        </p:tav>
                                      </p:tavLst>
                                    </p:anim>
                                    <p:anim calcmode="lin" valueType="num">
                                      <p:cBhvr additive="repl">
                                        <p:cTn id="20" dur="500" fill="hold"/>
                                        <p:tgtEl>
                                          <p:spTgt spid="4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Rectangle 1"/>
          <p:cNvSpPr/>
          <p:nvPr/>
        </p:nvSpPr>
        <p:spPr>
          <a:xfrm>
            <a:off x="609480" y="1354320"/>
            <a:ext cx="16952400" cy="8889120"/>
          </a:xfrm>
          <a:prstGeom prst="rect">
            <a:avLst/>
          </a:prstGeom>
          <a:solidFill>
            <a:schemeClr val="accent6">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2100" spc="-1" strike="noStrike">
              <a:solidFill>
                <a:schemeClr val="lt1"/>
              </a:solidFill>
              <a:latin typeface="Calibri"/>
            </a:endParaRPr>
          </a:p>
        </p:txBody>
      </p:sp>
      <p:sp>
        <p:nvSpPr>
          <p:cNvPr id="502" name="Rectangle 8"/>
          <p:cNvSpPr/>
          <p:nvPr/>
        </p:nvSpPr>
        <p:spPr>
          <a:xfrm>
            <a:off x="799920" y="2296800"/>
            <a:ext cx="5454360" cy="6650280"/>
          </a:xfrm>
          <a:prstGeom prst="rect">
            <a:avLst/>
          </a:prstGeom>
          <a:solidFill>
            <a:schemeClr val="bg1"/>
          </a:solidFill>
          <a:ln>
            <a:noFill/>
          </a:ln>
          <a:effectLst>
            <a:outerShdw algn="ctr" blurRad="177840" dir="5400000" dist="50760" rotWithShape="0" sx="101000" sy="101000">
              <a:srgbClr val="000000">
                <a:alpha val="18000"/>
              </a:srgbClr>
            </a:outerShdw>
          </a:effectLst>
          <a:scene3d>
            <a:camera prst="orthographicFront"/>
            <a:lightRig dir="t" rig="threePt"/>
          </a:scene3d>
          <a:sp3d>
            <a:bevelT prst="softRound" w="152400" h="50800"/>
          </a:sp3d>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2100" spc="-1" strike="noStrike">
              <a:solidFill>
                <a:schemeClr val="lt1"/>
              </a:solidFill>
              <a:latin typeface="Calibri"/>
            </a:endParaRPr>
          </a:p>
        </p:txBody>
      </p:sp>
      <p:pic>
        <p:nvPicPr>
          <p:cNvPr id="503" name="Image 6" descr=""/>
          <p:cNvPicPr/>
          <p:nvPr/>
        </p:nvPicPr>
        <p:blipFill>
          <a:blip r:embed="rId1"/>
          <a:stretch/>
        </p:blipFill>
        <p:spPr>
          <a:xfrm>
            <a:off x="845640" y="3978360"/>
            <a:ext cx="5421240" cy="5369040"/>
          </a:xfrm>
          <a:prstGeom prst="rect">
            <a:avLst/>
          </a:prstGeom>
          <a:ln w="0">
            <a:noFill/>
          </a:ln>
        </p:spPr>
      </p:pic>
      <p:sp>
        <p:nvSpPr>
          <p:cNvPr id="504" name="TextBox 4"/>
          <p:cNvSpPr/>
          <p:nvPr/>
        </p:nvSpPr>
        <p:spPr>
          <a:xfrm>
            <a:off x="8010360" y="3813120"/>
            <a:ext cx="3809520" cy="1829520"/>
          </a:xfrm>
          <a:prstGeom prst="rect">
            <a:avLst/>
          </a:prstGeom>
          <a:noFill/>
          <a:ln w="38100">
            <a:solidFill>
              <a:srgbClr val="ffffff"/>
            </a:solidFill>
            <a:round/>
          </a:ln>
          <a:scene3d>
            <a:camera prst="orthographicFront"/>
            <a:lightRig dir="t" rig="threePt"/>
          </a:scene3d>
          <a:sp3d>
            <a:bevelT prst="softRound" w="152400" h="50800"/>
          </a:sp3d>
        </p:spPr>
        <p:style>
          <a:lnRef idx="0"/>
          <a:fillRef idx="0"/>
          <a:effectRef idx="0"/>
          <a:fontRef idx="minor"/>
        </p:style>
        <p:txBody>
          <a:bodyPr lIns="34200" rIns="34200" tIns="34200" bIns="34200" anchor="ctr">
            <a:noAutofit/>
          </a:bodyPr>
          <a:p>
            <a:pPr algn="ctr" defTabSz="914400">
              <a:lnSpc>
                <a:spcPts val="2659"/>
              </a:lnSpc>
            </a:pPr>
            <a:endParaRPr b="0" lang="en-US" sz="1800" spc="-1" strike="noStrike">
              <a:solidFill>
                <a:schemeClr val="dk1"/>
              </a:solidFill>
              <a:latin typeface="Calibri"/>
            </a:endParaRPr>
          </a:p>
        </p:txBody>
      </p:sp>
      <p:grpSp>
        <p:nvGrpSpPr>
          <p:cNvPr id="505" name="Group 20"/>
          <p:cNvGrpSpPr/>
          <p:nvPr/>
        </p:nvGrpSpPr>
        <p:grpSpPr>
          <a:xfrm>
            <a:off x="14626800" y="1603440"/>
            <a:ext cx="915840" cy="915840"/>
            <a:chOff x="14626800" y="1603440"/>
            <a:chExt cx="915840" cy="915840"/>
          </a:xfrm>
        </p:grpSpPr>
        <p:sp>
          <p:nvSpPr>
            <p:cNvPr id="506" name="Freeform 21"/>
            <p:cNvSpPr/>
            <p:nvPr/>
          </p:nvSpPr>
          <p:spPr>
            <a:xfrm>
              <a:off x="14626800" y="1603440"/>
              <a:ext cx="915840" cy="915840"/>
            </a:xfrm>
            <a:custGeom>
              <a:avLst/>
              <a:gdLst>
                <a:gd name="textAreaLeft" fmla="*/ 0 w 915840"/>
                <a:gd name="textAreaRight" fmla="*/ 916200 w 915840"/>
                <a:gd name="textAreaTop" fmla="*/ 0 h 915840"/>
                <a:gd name="textAreaBottom" fmla="*/ 916200 h 91584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6">
                <a:lumMod val="50000"/>
              </a:scheme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07" name="TextBox 22"/>
            <p:cNvSpPr/>
            <p:nvPr/>
          </p:nvSpPr>
          <p:spPr>
            <a:xfrm>
              <a:off x="14712480" y="1646280"/>
              <a:ext cx="744120" cy="786960"/>
            </a:xfrm>
            <a:prstGeom prst="rect">
              <a:avLst/>
            </a:prstGeom>
            <a:solidFill>
              <a:schemeClr val="accent6">
                <a:lumMod val="50000"/>
              </a:schemeClr>
            </a:solid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508" name="Freeform 8"/>
          <p:cNvSpPr/>
          <p:nvPr/>
        </p:nvSpPr>
        <p:spPr>
          <a:xfrm>
            <a:off x="816480" y="2309040"/>
            <a:ext cx="5421240" cy="1398600"/>
          </a:xfrm>
          <a:custGeom>
            <a:avLst/>
            <a:gdLst>
              <a:gd name="textAreaLeft" fmla="*/ 0 w 5421240"/>
              <a:gd name="textAreaRight" fmla="*/ 5421600 w 5421240"/>
              <a:gd name="textAreaTop" fmla="*/ 0 h 1398600"/>
              <a:gd name="textAreaBottom" fmla="*/ 1398960 h 1398600"/>
            </a:gdLst>
            <a:ah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a:scene3d>
            <a:camera prst="orthographicFront"/>
            <a:lightRig dir="t" rig="threePt"/>
          </a:scene3d>
          <a:sp3d>
            <a:bevelT prst="softRound" w="152400" h="50800"/>
          </a:sp3d>
        </p:spPr>
        <p:style>
          <a:lnRef idx="0"/>
          <a:fillRef idx="0"/>
          <a:effectRef idx="0"/>
          <a:fontRef idx="minor"/>
        </p:style>
        <p:txBody>
          <a:bodyPr lIns="90000" rIns="90000" tIns="45000" bIns="45000" anchor="t">
            <a:noAutofit/>
          </a:bodyPr>
          <a:p>
            <a:pPr algn="ctr" defTabSz="914400">
              <a:lnSpc>
                <a:spcPct val="100000"/>
              </a:lnSpc>
            </a:pPr>
            <a:r>
              <a:rPr b="1" lang="fr-FR" sz="2000" spc="-1" strike="noStrike">
                <a:solidFill>
                  <a:schemeClr val="lt1"/>
                </a:solidFill>
                <a:latin typeface="Aptos"/>
                <a:ea typeface="Times New Roman"/>
              </a:rPr>
              <a:t>Une limite  se réfère à une contrainte ou une restriction qui restreint les capacités, les performances ou les fonctionnalités d'une chose</a:t>
            </a:r>
            <a:r>
              <a:rPr b="1" lang="fr-FR" sz="1800" spc="-1" strike="noStrike">
                <a:solidFill>
                  <a:schemeClr val="lt1"/>
                </a:solidFill>
                <a:latin typeface="Aptos"/>
                <a:ea typeface="Times New Roman"/>
              </a:rPr>
              <a:t>.</a:t>
            </a:r>
            <a:endParaRPr b="0" lang="en-US" sz="1800" spc="-1" strike="noStrike">
              <a:solidFill>
                <a:srgbClr val="ffffff"/>
              </a:solidFill>
              <a:latin typeface="Arial"/>
            </a:endParaRPr>
          </a:p>
          <a:p>
            <a:pPr algn="ctr" defTabSz="914400">
              <a:lnSpc>
                <a:spcPct val="100000"/>
              </a:lnSpc>
            </a:pPr>
            <a:endParaRPr b="0" lang="en-US" sz="2000" spc="-1" strike="noStrike">
              <a:solidFill>
                <a:srgbClr val="ffffff"/>
              </a:solidFill>
              <a:latin typeface="Arial"/>
            </a:endParaRPr>
          </a:p>
        </p:txBody>
      </p:sp>
      <p:sp>
        <p:nvSpPr>
          <p:cNvPr id="509" name="Rectangle 78"/>
          <p:cNvSpPr/>
          <p:nvPr/>
        </p:nvSpPr>
        <p:spPr>
          <a:xfrm>
            <a:off x="6886080" y="1562400"/>
            <a:ext cx="4695120" cy="4348800"/>
          </a:xfrm>
          <a:prstGeom prst="rect">
            <a:avLst/>
          </a:prstGeom>
          <a:solidFill>
            <a:schemeClr val="bg1"/>
          </a:solidFill>
          <a:ln>
            <a:solidFill>
              <a:srgbClr val="223852"/>
            </a:solidFill>
            <a:round/>
          </a:ln>
          <a:scene3d>
            <a:camera prst="orthographicFront"/>
            <a:lightRig dir="t" rig="threePt"/>
          </a:scene3d>
          <a:sp3d>
            <a:bevelT prst="softRound" w="152400" h="50800"/>
          </a:sp3d>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2400" spc="-1" strike="noStrike">
              <a:solidFill>
                <a:srgbClr val="000000"/>
              </a:solidFill>
              <a:latin typeface="Arial"/>
            </a:endParaRPr>
          </a:p>
          <a:p>
            <a:pPr algn="ctr" defTabSz="914400">
              <a:lnSpc>
                <a:spcPct val="100000"/>
              </a:lnSpc>
            </a:pPr>
            <a:endParaRPr b="0" lang="en-US" sz="2400" spc="-1" strike="noStrike">
              <a:solidFill>
                <a:srgbClr val="000000"/>
              </a:solidFill>
              <a:latin typeface="Arial"/>
            </a:endParaRPr>
          </a:p>
          <a:p>
            <a:pPr algn="ctr" defTabSz="914400">
              <a:lnSpc>
                <a:spcPct val="100000"/>
              </a:lnSpc>
            </a:pPr>
            <a:r>
              <a:rPr b="1" lang="fr-FR" sz="2400" spc="-1" strike="noStrike">
                <a:solidFill>
                  <a:srgbClr val="333333"/>
                </a:solidFill>
                <a:latin typeface="math"/>
              </a:rPr>
              <a:t>La formation de modèles d’</a:t>
            </a:r>
            <a:r>
              <a:rPr b="1" i="1" lang="fr-FR" sz="2400" spc="-1" strike="noStrike" u="sng">
                <a:solidFill>
                  <a:schemeClr val="accent6">
                    <a:lumMod val="50000"/>
                  </a:schemeClr>
                </a:solidFill>
                <a:uFillTx/>
                <a:latin typeface="math"/>
                <a:hlinkClick r:id="rId2"/>
              </a:rPr>
              <a:t>apprentissage profond</a:t>
            </a:r>
            <a:r>
              <a:rPr b="1" lang="fr-FR" sz="2400" spc="-1" strike="noStrike">
                <a:solidFill>
                  <a:srgbClr val="333333"/>
                </a:solidFill>
                <a:latin typeface="math"/>
              </a:rPr>
              <a:t> nécessite de grandes quantités d’images annotées, ce qui peut prendre du temps et être coûteux à obtenir.</a:t>
            </a:r>
            <a:endParaRPr b="0" lang="en-US" sz="2400" spc="-1" strike="noStrike">
              <a:solidFill>
                <a:srgbClr val="000000"/>
              </a:solidFill>
              <a:latin typeface="Arial"/>
            </a:endParaRPr>
          </a:p>
          <a:p>
            <a:pPr algn="ctr" defTabSz="914400">
              <a:lnSpc>
                <a:spcPct val="100000"/>
              </a:lnSpc>
            </a:pPr>
            <a:r>
              <a:rPr b="1" lang="fr-FR" sz="2400" spc="-1" strike="noStrike">
                <a:solidFill>
                  <a:schemeClr val="accent6">
                    <a:lumMod val="75000"/>
                  </a:schemeClr>
                </a:solidFill>
                <a:latin typeface="math"/>
              </a:rPr>
              <a:t>Ex : projet ZooTIC </a:t>
            </a:r>
            <a:endParaRPr b="0" lang="en-US" sz="2400" spc="-1" strike="noStrike">
              <a:solidFill>
                <a:srgbClr val="000000"/>
              </a:solidFill>
              <a:latin typeface="Arial"/>
            </a:endParaRPr>
          </a:p>
        </p:txBody>
      </p:sp>
      <p:sp>
        <p:nvSpPr>
          <p:cNvPr id="510" name="Freeform 8"/>
          <p:cNvSpPr/>
          <p:nvPr/>
        </p:nvSpPr>
        <p:spPr>
          <a:xfrm>
            <a:off x="6888240" y="1578960"/>
            <a:ext cx="4707000" cy="821880"/>
          </a:xfrm>
          <a:custGeom>
            <a:avLst/>
            <a:gdLst>
              <a:gd name="textAreaLeft" fmla="*/ 0 w 4707000"/>
              <a:gd name="textAreaRight" fmla="*/ 4707360 w 4707000"/>
              <a:gd name="textAreaTop" fmla="*/ 0 h 821880"/>
              <a:gd name="textAreaBottom" fmla="*/ 822240 h 821880"/>
            </a:gdLst>
            <a:ah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a:scene3d>
            <a:camera prst="orthographicFront"/>
            <a:lightRig dir="t" rig="threePt"/>
          </a:scene3d>
          <a:sp3d>
            <a:bevelT prst="softRound" w="152400" h="50800"/>
          </a:sp3d>
        </p:spPr>
        <p:style>
          <a:lnRef idx="0"/>
          <a:fillRef idx="0"/>
          <a:effectRef idx="0"/>
          <a:fontRef idx="minor"/>
        </p:style>
        <p:txBody>
          <a:bodyPr lIns="90000" rIns="90000" tIns="45000" bIns="45000" anchor="t">
            <a:noAutofit/>
          </a:bodyPr>
          <a:p>
            <a:pPr algn="ctr" defTabSz="914400">
              <a:lnSpc>
                <a:spcPct val="100000"/>
              </a:lnSpc>
            </a:pPr>
            <a:r>
              <a:rPr b="1" lang="fr-FR" sz="2800" spc="-1" strike="noStrike">
                <a:solidFill>
                  <a:schemeClr val="lt1"/>
                </a:solidFill>
                <a:latin typeface="math"/>
              </a:rPr>
              <a:t>disponibilité de données </a:t>
            </a:r>
            <a:endParaRPr b="0" lang="en-US" sz="2800" spc="-1" strike="noStrike">
              <a:solidFill>
                <a:srgbClr val="ffffff"/>
              </a:solidFill>
              <a:latin typeface="Arial"/>
            </a:endParaRPr>
          </a:p>
        </p:txBody>
      </p:sp>
      <p:sp>
        <p:nvSpPr>
          <p:cNvPr id="511" name="Rectangle 80"/>
          <p:cNvSpPr/>
          <p:nvPr/>
        </p:nvSpPr>
        <p:spPr>
          <a:xfrm>
            <a:off x="12589920" y="1603440"/>
            <a:ext cx="4707000" cy="4307760"/>
          </a:xfrm>
          <a:prstGeom prst="rect">
            <a:avLst/>
          </a:prstGeom>
          <a:solidFill>
            <a:schemeClr val="bg1"/>
          </a:solidFill>
          <a:ln>
            <a:solidFill>
              <a:srgbClr val="223852"/>
            </a:solidFill>
            <a:round/>
          </a:ln>
          <a:scene3d>
            <a:camera prst="orthographicFront"/>
            <a:lightRig dir="t" rig="threePt"/>
          </a:scene3d>
          <a:sp3d>
            <a:bevelT prst="softRound" w="152400" h="50800"/>
          </a:sp3d>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2400" spc="-1" strike="noStrike">
              <a:solidFill>
                <a:srgbClr val="000000"/>
              </a:solidFill>
              <a:latin typeface="Arial"/>
            </a:endParaRPr>
          </a:p>
          <a:p>
            <a:pPr algn="ctr" defTabSz="914400">
              <a:lnSpc>
                <a:spcPct val="100000"/>
              </a:lnSpc>
            </a:pPr>
            <a:endParaRPr b="0" lang="en-US" sz="2400" spc="-1" strike="noStrike">
              <a:solidFill>
                <a:srgbClr val="000000"/>
              </a:solidFill>
              <a:latin typeface="Arial"/>
            </a:endParaRPr>
          </a:p>
          <a:p>
            <a:pPr algn="ctr" defTabSz="914400">
              <a:lnSpc>
                <a:spcPct val="100000"/>
              </a:lnSpc>
            </a:pPr>
            <a:r>
              <a:rPr b="1" lang="fr-FR" sz="2000" spc="-1" strike="noStrike">
                <a:solidFill>
                  <a:schemeClr val="dk1"/>
                </a:solidFill>
                <a:latin typeface="Calibri"/>
              </a:rPr>
              <a:t>Le monde réel est rempli de variations dans les conditions d'éclairage, les perspectives, les obstructions et les déformations des objets.</a:t>
            </a:r>
            <a:r>
              <a:rPr b="1" lang="fr-FR" sz="2000" spc="-1" strike="noStrike">
                <a:solidFill>
                  <a:srgbClr val="333333"/>
                </a:solidFill>
                <a:latin typeface="math"/>
              </a:rPr>
              <a:t> Ces facteurs présentent </a:t>
            </a:r>
            <a:r>
              <a:rPr b="1" i="1" lang="fr-FR" sz="2000" spc="-1" strike="noStrike" u="sng">
                <a:solidFill>
                  <a:schemeClr val="accent6">
                    <a:lumMod val="50000"/>
                  </a:schemeClr>
                </a:solidFill>
                <a:uFillTx/>
                <a:latin typeface="math"/>
                <a:hlinkClick r:id="rId3"/>
              </a:rPr>
              <a:t>des défis importants</a:t>
            </a:r>
            <a:r>
              <a:rPr b="1" lang="fr-FR" sz="2000" spc="-1" strike="noStrike">
                <a:solidFill>
                  <a:schemeClr val="accent6">
                    <a:lumMod val="50000"/>
                  </a:schemeClr>
                </a:solidFill>
                <a:latin typeface="math"/>
              </a:rPr>
              <a:t> </a:t>
            </a:r>
            <a:r>
              <a:rPr b="1" lang="fr-FR" sz="2000" spc="-1" strike="noStrike">
                <a:solidFill>
                  <a:srgbClr val="333333"/>
                </a:solidFill>
                <a:latin typeface="math"/>
              </a:rPr>
              <a:t>pour les systèmes de vision par ordinateur, car ils doivent être suffisamment robustes pour gérer une telle variabilité</a:t>
            </a:r>
            <a:endParaRPr b="0" lang="en-US" sz="2000" spc="-1" strike="noStrike">
              <a:solidFill>
                <a:srgbClr val="000000"/>
              </a:solidFill>
              <a:latin typeface="Arial"/>
            </a:endParaRPr>
          </a:p>
          <a:p>
            <a:pPr algn="ctr" defTabSz="914400">
              <a:lnSpc>
                <a:spcPct val="100000"/>
              </a:lnSpc>
            </a:pPr>
            <a:r>
              <a:rPr b="1" lang="fr-FR" sz="2400" spc="-1" strike="noStrike">
                <a:solidFill>
                  <a:schemeClr val="accent6">
                    <a:lumMod val="75000"/>
                  </a:schemeClr>
                </a:solidFill>
                <a:latin typeface="Calibri"/>
              </a:rPr>
              <a:t>Ex : projet Mémoire </a:t>
            </a:r>
            <a:endParaRPr b="0" lang="en-US" sz="2400" spc="-1" strike="noStrike">
              <a:solidFill>
                <a:srgbClr val="000000"/>
              </a:solidFill>
              <a:latin typeface="Arial"/>
            </a:endParaRPr>
          </a:p>
        </p:txBody>
      </p:sp>
      <p:sp>
        <p:nvSpPr>
          <p:cNvPr id="512" name="Freeform 8"/>
          <p:cNvSpPr/>
          <p:nvPr/>
        </p:nvSpPr>
        <p:spPr>
          <a:xfrm>
            <a:off x="12575880" y="1603440"/>
            <a:ext cx="4721040" cy="693000"/>
          </a:xfrm>
          <a:custGeom>
            <a:avLst/>
            <a:gdLst>
              <a:gd name="textAreaLeft" fmla="*/ 0 w 4721040"/>
              <a:gd name="textAreaRight" fmla="*/ 4721400 w 4721040"/>
              <a:gd name="textAreaTop" fmla="*/ 0 h 693000"/>
              <a:gd name="textAreaBottom" fmla="*/ 693360 h 693000"/>
            </a:gdLst>
            <a:ah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a:scene3d>
            <a:camera prst="orthographicFront"/>
            <a:lightRig dir="t" rig="threePt"/>
          </a:scene3d>
          <a:sp3d>
            <a:bevelT prst="softRound" w="152400" h="50800"/>
          </a:sp3d>
        </p:spPr>
        <p:style>
          <a:lnRef idx="0"/>
          <a:fillRef idx="0"/>
          <a:effectRef idx="0"/>
          <a:fontRef idx="minor"/>
        </p:style>
        <p:txBody>
          <a:bodyPr lIns="90000" rIns="90000" tIns="45000" bIns="45000" anchor="t">
            <a:noAutofit/>
          </a:bodyPr>
          <a:p>
            <a:pPr algn="ctr" defTabSz="914400">
              <a:lnSpc>
                <a:spcPct val="100000"/>
              </a:lnSpc>
            </a:pPr>
            <a:r>
              <a:rPr b="1" lang="fr-FR" sz="2400" spc="-1" strike="noStrike">
                <a:solidFill>
                  <a:schemeClr val="lt1"/>
                </a:solidFill>
                <a:latin typeface="math"/>
              </a:rPr>
              <a:t>Variabilité de l'apparence visuelle</a:t>
            </a:r>
            <a:endParaRPr b="0" lang="en-US" sz="2400" spc="-1" strike="noStrike">
              <a:solidFill>
                <a:srgbClr val="ffffff"/>
              </a:solidFill>
              <a:latin typeface="Arial"/>
            </a:endParaRPr>
          </a:p>
        </p:txBody>
      </p:sp>
      <p:sp>
        <p:nvSpPr>
          <p:cNvPr id="513" name="Rectangle 83"/>
          <p:cNvSpPr/>
          <p:nvPr/>
        </p:nvSpPr>
        <p:spPr>
          <a:xfrm>
            <a:off x="12605040" y="5978880"/>
            <a:ext cx="4721040" cy="4331880"/>
          </a:xfrm>
          <a:prstGeom prst="rect">
            <a:avLst/>
          </a:prstGeom>
          <a:solidFill>
            <a:schemeClr val="bg1"/>
          </a:solidFill>
          <a:ln>
            <a:solidFill>
              <a:srgbClr val="223852"/>
            </a:solidFill>
            <a:round/>
          </a:ln>
          <a:scene3d>
            <a:camera prst="orthographicFront"/>
            <a:lightRig dir="t" rig="threePt"/>
          </a:scene3d>
          <a:sp3d>
            <a:bevelT prst="softRound" w="152400" h="50800"/>
          </a:sp3d>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600" spc="-1" strike="noStrike">
              <a:solidFill>
                <a:srgbClr val="000000"/>
              </a:solidFill>
              <a:latin typeface="Arial"/>
            </a:endParaRPr>
          </a:p>
          <a:p>
            <a:pPr algn="ctr" defTabSz="914400">
              <a:lnSpc>
                <a:spcPct val="100000"/>
              </a:lnSpc>
            </a:pPr>
            <a:endParaRPr b="0" lang="en-US" sz="1600" spc="-1" strike="noStrike">
              <a:solidFill>
                <a:srgbClr val="000000"/>
              </a:solidFill>
              <a:latin typeface="Arial"/>
            </a:endParaRPr>
          </a:p>
          <a:p>
            <a:pPr algn="ctr" defTabSz="914400">
              <a:lnSpc>
                <a:spcPct val="100000"/>
              </a:lnSpc>
            </a:pPr>
            <a:endParaRPr b="0" lang="en-US" sz="2400" spc="-1" strike="noStrike">
              <a:solidFill>
                <a:srgbClr val="000000"/>
              </a:solidFill>
              <a:latin typeface="Arial"/>
            </a:endParaRPr>
          </a:p>
          <a:p>
            <a:pPr algn="ctr" defTabSz="914400">
              <a:lnSpc>
                <a:spcPct val="100000"/>
              </a:lnSpc>
            </a:pPr>
            <a:r>
              <a:rPr b="1" lang="fr-FR" sz="2000" spc="-1" strike="noStrike">
                <a:solidFill>
                  <a:schemeClr val="dk1"/>
                </a:solidFill>
                <a:latin typeface="math"/>
              </a:rPr>
              <a:t>bien que les algorithmes de vision par ordinateur excellent dans la reconnaissance d'objets ou de caractéristiques individuels au sein d'une image, ils ont souvent du mal à comprendre le </a:t>
            </a:r>
            <a:r>
              <a:rPr b="1" lang="fr-FR" sz="2000" spc="-1" strike="noStrike">
                <a:solidFill>
                  <a:schemeClr val="accent6">
                    <a:lumMod val="75000"/>
                  </a:schemeClr>
                </a:solidFill>
                <a:latin typeface="math"/>
              </a:rPr>
              <a:t>contexte</a:t>
            </a:r>
            <a:r>
              <a:rPr b="1" lang="fr-FR" sz="2000" spc="-1" strike="noStrike">
                <a:solidFill>
                  <a:schemeClr val="dk1"/>
                </a:solidFill>
                <a:latin typeface="math"/>
              </a:rPr>
              <a:t> dans lequel ces objets existent. </a:t>
            </a:r>
            <a:endParaRPr b="0" lang="en-US" sz="2000" spc="-1" strike="noStrike">
              <a:solidFill>
                <a:srgbClr val="000000"/>
              </a:solidFill>
              <a:latin typeface="Arial"/>
            </a:endParaRPr>
          </a:p>
          <a:p>
            <a:pPr algn="ctr" defTabSz="914400">
              <a:lnSpc>
                <a:spcPct val="100000"/>
              </a:lnSpc>
            </a:pPr>
            <a:endParaRPr b="0" lang="en-US" sz="2400" spc="-1" strike="noStrike">
              <a:solidFill>
                <a:srgbClr val="000000"/>
              </a:solidFill>
              <a:latin typeface="Arial"/>
            </a:endParaRPr>
          </a:p>
          <a:p>
            <a:pPr algn="ctr" defTabSz="914400">
              <a:lnSpc>
                <a:spcPct val="100000"/>
              </a:lnSpc>
            </a:pPr>
            <a:r>
              <a:rPr b="1" lang="fr-FR" sz="2400" spc="-1" strike="noStrike">
                <a:solidFill>
                  <a:schemeClr val="accent6">
                    <a:lumMod val="75000"/>
                  </a:schemeClr>
                </a:solidFill>
                <a:latin typeface="math"/>
              </a:rPr>
              <a:t>Ex : dispositif Covid </a:t>
            </a:r>
            <a:endParaRPr b="0" lang="en-US" sz="2400" spc="-1" strike="noStrike">
              <a:solidFill>
                <a:srgbClr val="000000"/>
              </a:solidFill>
              <a:latin typeface="Arial"/>
            </a:endParaRPr>
          </a:p>
        </p:txBody>
      </p:sp>
      <p:sp>
        <p:nvSpPr>
          <p:cNvPr id="514" name="Freeform 8"/>
          <p:cNvSpPr/>
          <p:nvPr/>
        </p:nvSpPr>
        <p:spPr>
          <a:xfrm>
            <a:off x="12601440" y="5932800"/>
            <a:ext cx="4721040" cy="774000"/>
          </a:xfrm>
          <a:custGeom>
            <a:avLst/>
            <a:gdLst>
              <a:gd name="textAreaLeft" fmla="*/ 0 w 4721040"/>
              <a:gd name="textAreaRight" fmla="*/ 4721400 w 4721040"/>
              <a:gd name="textAreaTop" fmla="*/ 0 h 774000"/>
              <a:gd name="textAreaBottom" fmla="*/ 774360 h 774000"/>
            </a:gdLst>
            <a:ah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a:scene3d>
            <a:camera prst="orthographicFront"/>
            <a:lightRig dir="t" rig="threePt"/>
          </a:scene3d>
          <a:sp3d>
            <a:bevelT prst="softRound" w="152400" h="50800"/>
          </a:sp3d>
        </p:spPr>
        <p:style>
          <a:lnRef idx="0"/>
          <a:fillRef idx="0"/>
          <a:effectRef idx="0"/>
          <a:fontRef idx="minor"/>
        </p:style>
        <p:txBody>
          <a:bodyPr lIns="90000" rIns="90000" tIns="45000" bIns="45000" anchor="t">
            <a:noAutofit/>
          </a:bodyPr>
          <a:p>
            <a:pPr algn="ctr" defTabSz="914400">
              <a:lnSpc>
                <a:spcPct val="100000"/>
              </a:lnSpc>
            </a:pPr>
            <a:r>
              <a:rPr b="1" lang="fr-FR" sz="2400" spc="-1" strike="noStrike">
                <a:solidFill>
                  <a:schemeClr val="lt1"/>
                </a:solidFill>
                <a:latin typeface="math"/>
              </a:rPr>
              <a:t>Manque de compréhension contextuelle</a:t>
            </a:r>
            <a:endParaRPr b="0" lang="en-US" sz="2400" spc="-1" strike="noStrike">
              <a:solidFill>
                <a:srgbClr val="ffffff"/>
              </a:solidFill>
              <a:latin typeface="Arial"/>
            </a:endParaRPr>
          </a:p>
        </p:txBody>
      </p:sp>
      <p:sp>
        <p:nvSpPr>
          <p:cNvPr id="515" name="Rectangle 86"/>
          <p:cNvSpPr/>
          <p:nvPr/>
        </p:nvSpPr>
        <p:spPr>
          <a:xfrm>
            <a:off x="6873120" y="5947920"/>
            <a:ext cx="4721040" cy="4307760"/>
          </a:xfrm>
          <a:prstGeom prst="rect">
            <a:avLst/>
          </a:prstGeom>
          <a:solidFill>
            <a:schemeClr val="bg1"/>
          </a:solidFill>
          <a:ln>
            <a:solidFill>
              <a:srgbClr val="223852"/>
            </a:solidFill>
            <a:round/>
          </a:ln>
          <a:scene3d>
            <a:camera prst="orthographicFront"/>
            <a:lightRig dir="t" rig="threePt"/>
          </a:scene3d>
          <a:sp3d>
            <a:bevelT prst="softRound" w="152400" h="50800"/>
          </a:sp3d>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rgbClr val="000000"/>
              </a:solidFill>
              <a:latin typeface="Arial"/>
            </a:endParaRPr>
          </a:p>
          <a:p>
            <a:pPr algn="ctr" defTabSz="914400">
              <a:lnSpc>
                <a:spcPct val="100000"/>
              </a:lnSpc>
            </a:pPr>
            <a:endParaRPr b="0" lang="en-US" sz="2000" spc="-1" strike="noStrike">
              <a:solidFill>
                <a:srgbClr val="000000"/>
              </a:solidFill>
              <a:latin typeface="Arial"/>
            </a:endParaRPr>
          </a:p>
          <a:p>
            <a:pPr algn="ctr" defTabSz="914400">
              <a:lnSpc>
                <a:spcPct val="100000"/>
              </a:lnSpc>
            </a:pPr>
            <a:r>
              <a:rPr b="1" lang="fr-FR" sz="2000" spc="-1" strike="noStrike">
                <a:solidFill>
                  <a:schemeClr val="dk1"/>
                </a:solidFill>
                <a:latin typeface="math"/>
              </a:rPr>
              <a:t>Ce manque d’interprétabilité soulève des inquiétudes quant à la fiabilité et à la responsabilité lors de la prise de décisions critiques basées sur les résultats de la vision par ordinateur. </a:t>
            </a:r>
            <a:endParaRPr b="0" lang="en-US" sz="2000" spc="-1" strike="noStrike">
              <a:solidFill>
                <a:srgbClr val="000000"/>
              </a:solidFill>
              <a:latin typeface="Arial"/>
            </a:endParaRPr>
          </a:p>
        </p:txBody>
      </p:sp>
      <p:sp>
        <p:nvSpPr>
          <p:cNvPr id="516" name="Freeform 8"/>
          <p:cNvSpPr/>
          <p:nvPr/>
        </p:nvSpPr>
        <p:spPr>
          <a:xfrm>
            <a:off x="6859800" y="5911560"/>
            <a:ext cx="4721040" cy="774000"/>
          </a:xfrm>
          <a:custGeom>
            <a:avLst/>
            <a:gdLst>
              <a:gd name="textAreaLeft" fmla="*/ 0 w 4721040"/>
              <a:gd name="textAreaRight" fmla="*/ 4721400 w 4721040"/>
              <a:gd name="textAreaTop" fmla="*/ 0 h 774000"/>
              <a:gd name="textAreaBottom" fmla="*/ 774360 h 774000"/>
            </a:gdLst>
            <a:ah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a:scene3d>
            <a:camera prst="orthographicFront"/>
            <a:lightRig dir="t" rig="threePt"/>
          </a:scene3d>
          <a:sp3d>
            <a:bevelT prst="softRound" w="152400" h="50800"/>
          </a:sp3d>
        </p:spPr>
        <p:style>
          <a:lnRef idx="0"/>
          <a:fillRef idx="0"/>
          <a:effectRef idx="0"/>
          <a:fontRef idx="minor"/>
        </p:style>
        <p:txBody>
          <a:bodyPr lIns="90000" rIns="90000" tIns="45000" bIns="45000" anchor="t">
            <a:noAutofit/>
          </a:bodyPr>
          <a:p>
            <a:pPr algn="ctr" defTabSz="914400">
              <a:lnSpc>
                <a:spcPct val="100000"/>
              </a:lnSpc>
            </a:pPr>
            <a:r>
              <a:rPr b="1" lang="fr-FR" sz="2800" spc="-1" strike="noStrike">
                <a:solidFill>
                  <a:schemeClr val="lt1"/>
                </a:solidFill>
                <a:latin typeface="Calibri"/>
                <a:ea typeface="Calibri"/>
              </a:rPr>
              <a:t>Failles de sécurité</a:t>
            </a:r>
            <a:endParaRPr b="0" lang="en-US" sz="2800" spc="-1" strike="noStrike">
              <a:solidFill>
                <a:srgbClr val="ffffff"/>
              </a:solidFill>
              <a:latin typeface="Arial"/>
            </a:endParaRPr>
          </a:p>
        </p:txBody>
      </p:sp>
      <p:grpSp>
        <p:nvGrpSpPr>
          <p:cNvPr id="517" name="Groupe 2"/>
          <p:cNvGrpSpPr/>
          <p:nvPr/>
        </p:nvGrpSpPr>
        <p:grpSpPr>
          <a:xfrm>
            <a:off x="3733920" y="167040"/>
            <a:ext cx="10071000" cy="878400"/>
            <a:chOff x="3733920" y="167040"/>
            <a:chExt cx="10071000" cy="878400"/>
          </a:xfrm>
        </p:grpSpPr>
        <p:cxnSp>
          <p:nvCxnSpPr>
            <p:cNvPr id="518" name="Connecteur droit 3"/>
            <p:cNvCxnSpPr>
              <a:stCxn id="519" idx="6"/>
            </p:cNvCxnSpPr>
            <p:nvPr/>
          </p:nvCxnSpPr>
          <p:spPr>
            <a:xfrm flipV="1">
              <a:off x="4543560" y="640440"/>
              <a:ext cx="1978560" cy="720"/>
            </a:xfrm>
            <a:prstGeom prst="straightConnector1">
              <a:avLst/>
            </a:prstGeom>
            <a:ln w="12700">
              <a:solidFill>
                <a:srgbClr val="000000"/>
              </a:solidFill>
              <a:round/>
            </a:ln>
          </p:spPr>
        </p:cxnSp>
        <p:sp>
          <p:nvSpPr>
            <p:cNvPr id="519" name="Ellipse 4"/>
            <p:cNvSpPr/>
            <p:nvPr/>
          </p:nvSpPr>
          <p:spPr>
            <a:xfrm>
              <a:off x="3733920" y="235800"/>
              <a:ext cx="809640" cy="809640"/>
            </a:xfrm>
            <a:prstGeom prst="ellipse">
              <a:avLst/>
            </a:prstGeom>
            <a:solidFill>
              <a:schemeClr val="accent6">
                <a:lumMod val="50000"/>
              </a:schemeClr>
            </a:solidFill>
            <a:ln w="0">
              <a:noFill/>
            </a:ln>
            <a:effectLst>
              <a:outerShdw blurRad="39960" dir="5400000" dist="23040" rotWithShape="0">
                <a:srgbClr val="000000">
                  <a:alpha val="35000"/>
                </a:srgbClr>
              </a:outerShdw>
            </a:effectLst>
          </p:spPr>
          <p:style>
            <a:lnRef idx="0">
              <a:schemeClr val="accent3"/>
            </a:lnRef>
            <a:fillRef idx="3">
              <a:schemeClr val="accent3"/>
            </a:fillRef>
            <a:effectRef idx="3">
              <a:schemeClr val="accent3"/>
            </a:effectRef>
            <a:fontRef idx="minor"/>
          </p:style>
          <p:txBody>
            <a:bodyPr lIns="90000" rIns="90000" tIns="45000" bIns="45000" anchor="ctr">
              <a:noAutofit/>
            </a:bodyPr>
            <a:p>
              <a:pPr algn="ctr" defTabSz="914400">
                <a:lnSpc>
                  <a:spcPct val="100000"/>
                </a:lnSpc>
              </a:pPr>
              <a:endParaRPr b="1" lang="fr-FR" sz="4800" spc="-1" strike="noStrike">
                <a:solidFill>
                  <a:schemeClr val="lt1"/>
                </a:solidFill>
                <a:latin typeface="Times New Roman"/>
              </a:endParaRPr>
            </a:p>
          </p:txBody>
        </p:sp>
        <p:sp>
          <p:nvSpPr>
            <p:cNvPr id="520" name="ZoneTexte 7"/>
            <p:cNvSpPr/>
            <p:nvPr/>
          </p:nvSpPr>
          <p:spPr>
            <a:xfrm>
              <a:off x="6168600" y="167040"/>
              <a:ext cx="7636320" cy="821160"/>
            </a:xfrm>
            <a:prstGeom prst="rect">
              <a:avLst/>
            </a:prstGeom>
            <a:solidFill>
              <a:schemeClr val="accent6">
                <a:lumMod val="20000"/>
                <a:lumOff val="80000"/>
              </a:schemeClr>
            </a:solidFill>
            <a:ln w="0">
              <a:noFill/>
            </a:ln>
            <a:effectLst>
              <a:outerShdw blurRad="39960" dir="5400000" dist="23040" rotWithShape="0">
                <a:srgbClr val="000000">
                  <a:alpha val="35000"/>
                </a:srgbClr>
              </a:outerShdw>
            </a:effectLst>
          </p:spPr>
          <p:style>
            <a:lnRef idx="0">
              <a:schemeClr val="accent3"/>
            </a:lnRef>
            <a:fillRef idx="3">
              <a:schemeClr val="accent3"/>
            </a:fillRef>
            <a:effectRef idx="3">
              <a:schemeClr val="accent3"/>
            </a:effectRef>
            <a:fontRef idx="minor"/>
          </p:style>
          <p:txBody>
            <a:bodyPr lIns="90000" rIns="90000" tIns="45000" bIns="45000" anchor="t">
              <a:spAutoFit/>
            </a:bodyPr>
            <a:p>
              <a:pPr algn="ctr" defTabSz="914400">
                <a:lnSpc>
                  <a:spcPct val="100000"/>
                </a:lnSpc>
              </a:pPr>
              <a:r>
                <a:rPr b="1" lang="fr-FR" sz="4800" spc="-1" strike="noStrike">
                  <a:solidFill>
                    <a:schemeClr val="accent6">
                      <a:lumMod val="75000"/>
                    </a:schemeClr>
                  </a:solidFill>
                  <a:latin typeface="Roboto Black"/>
                  <a:ea typeface="Roboto Black"/>
                </a:rPr>
                <a:t>Limites  </a:t>
              </a:r>
              <a:endParaRPr b="0" lang="en-US" sz="4800" spc="-1" strike="noStrike">
                <a:solidFill>
                  <a:srgbClr val="000000"/>
                </a:solidFill>
                <a:latin typeface="Arial"/>
              </a:endParaRPr>
            </a:p>
          </p:txBody>
        </p:sp>
      </p:grpSp>
      <p:pic>
        <p:nvPicPr>
          <p:cNvPr id="521" name="Image 9" descr=""/>
          <p:cNvPicPr/>
          <p:nvPr/>
        </p:nvPicPr>
        <p:blipFill>
          <a:blip r:embed="rId4"/>
          <a:stretch/>
        </p:blipFill>
        <p:spPr>
          <a:xfrm>
            <a:off x="6889680" y="2289600"/>
            <a:ext cx="4734720" cy="3520080"/>
          </a:xfrm>
          <a:prstGeom prst="rect">
            <a:avLst/>
          </a:prstGeom>
          <a:ln w="0">
            <a:noFill/>
          </a:ln>
        </p:spPr>
      </p:pic>
      <p:pic>
        <p:nvPicPr>
          <p:cNvPr id="522" name="Picture 2" descr="robot agricole dans un champ de tomates - agricultural robots photos et images de collection"/>
          <p:cNvPicPr/>
          <p:nvPr/>
        </p:nvPicPr>
        <p:blipFill>
          <a:blip r:embed="rId5"/>
          <a:stretch/>
        </p:blipFill>
        <p:spPr>
          <a:xfrm>
            <a:off x="12618000" y="2296800"/>
            <a:ext cx="4695840" cy="3614400"/>
          </a:xfrm>
          <a:prstGeom prst="rect">
            <a:avLst/>
          </a:prstGeom>
          <a:ln w="0">
            <a:noFill/>
          </a:ln>
        </p:spPr>
      </p:pic>
      <p:pic>
        <p:nvPicPr>
          <p:cNvPr id="523" name="Picture 4" descr="COVID-19: Face Mask Detector with OpenCV, Keras/TensorFlow, and Deep  Learning - PyImageSearch"/>
          <p:cNvPicPr/>
          <p:nvPr/>
        </p:nvPicPr>
        <p:blipFill>
          <a:blip r:embed="rId6"/>
          <a:stretch/>
        </p:blipFill>
        <p:spPr>
          <a:xfrm>
            <a:off x="12601440" y="6685920"/>
            <a:ext cx="4721040" cy="3542040"/>
          </a:xfrm>
          <a:prstGeom prst="rect">
            <a:avLst/>
          </a:prstGeom>
          <a:ln w="0">
            <a:noFill/>
          </a:ln>
        </p:spPr>
      </p:pic>
      <p:grpSp>
        <p:nvGrpSpPr>
          <p:cNvPr id="524" name="Group 2"/>
          <p:cNvGrpSpPr/>
          <p:nvPr/>
        </p:nvGrpSpPr>
        <p:grpSpPr>
          <a:xfrm>
            <a:off x="15552720" y="557640"/>
            <a:ext cx="1140840" cy="470880"/>
            <a:chOff x="15552720" y="557640"/>
            <a:chExt cx="1140840" cy="470880"/>
          </a:xfrm>
        </p:grpSpPr>
        <p:grpSp>
          <p:nvGrpSpPr>
            <p:cNvPr id="525" name="Group 3"/>
            <p:cNvGrpSpPr/>
            <p:nvPr/>
          </p:nvGrpSpPr>
          <p:grpSpPr>
            <a:xfrm>
              <a:off x="15552720" y="557640"/>
              <a:ext cx="470880" cy="470880"/>
              <a:chOff x="15552720" y="557640"/>
              <a:chExt cx="470880" cy="470880"/>
            </a:xfrm>
          </p:grpSpPr>
          <p:sp>
            <p:nvSpPr>
              <p:cNvPr id="526" name="Freeform 4"/>
              <p:cNvSpPr/>
              <p:nvPr/>
            </p:nvSpPr>
            <p:spPr>
              <a:xfrm>
                <a:off x="155527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27" name="TextBox 5"/>
              <p:cNvSpPr/>
              <p:nvPr/>
            </p:nvSpPr>
            <p:spPr>
              <a:xfrm>
                <a:off x="155970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528" name="Group 6"/>
            <p:cNvGrpSpPr/>
            <p:nvPr/>
          </p:nvGrpSpPr>
          <p:grpSpPr>
            <a:xfrm>
              <a:off x="15776280" y="557640"/>
              <a:ext cx="470880" cy="470880"/>
              <a:chOff x="15776280" y="557640"/>
              <a:chExt cx="470880" cy="470880"/>
            </a:xfrm>
          </p:grpSpPr>
          <p:sp>
            <p:nvSpPr>
              <p:cNvPr id="529" name="Freeform 7"/>
              <p:cNvSpPr/>
              <p:nvPr/>
            </p:nvSpPr>
            <p:spPr>
              <a:xfrm>
                <a:off x="157762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0" name="TextBox 8"/>
              <p:cNvSpPr/>
              <p:nvPr/>
            </p:nvSpPr>
            <p:spPr>
              <a:xfrm>
                <a:off x="158202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531" name="Group 9"/>
            <p:cNvGrpSpPr/>
            <p:nvPr/>
          </p:nvGrpSpPr>
          <p:grpSpPr>
            <a:xfrm>
              <a:off x="15999480" y="557640"/>
              <a:ext cx="470880" cy="470880"/>
              <a:chOff x="15999480" y="557640"/>
              <a:chExt cx="470880" cy="470880"/>
            </a:xfrm>
          </p:grpSpPr>
          <p:sp>
            <p:nvSpPr>
              <p:cNvPr id="532" name="Freeform 10"/>
              <p:cNvSpPr/>
              <p:nvPr/>
            </p:nvSpPr>
            <p:spPr>
              <a:xfrm>
                <a:off x="159994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3" name="TextBox 11"/>
              <p:cNvSpPr/>
              <p:nvPr/>
            </p:nvSpPr>
            <p:spPr>
              <a:xfrm>
                <a:off x="160437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534" name="Group 12"/>
            <p:cNvGrpSpPr/>
            <p:nvPr/>
          </p:nvGrpSpPr>
          <p:grpSpPr>
            <a:xfrm>
              <a:off x="16222680" y="557640"/>
              <a:ext cx="470880" cy="470880"/>
              <a:chOff x="16222680" y="557640"/>
              <a:chExt cx="470880" cy="470880"/>
            </a:xfrm>
          </p:grpSpPr>
          <p:sp>
            <p:nvSpPr>
              <p:cNvPr id="535" name="Freeform 13"/>
              <p:cNvSpPr/>
              <p:nvPr/>
            </p:nvSpPr>
            <p:spPr>
              <a:xfrm>
                <a:off x="162226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6" name="TextBox 14"/>
              <p:cNvSpPr/>
              <p:nvPr/>
            </p:nvSpPr>
            <p:spPr>
              <a:xfrm>
                <a:off x="162669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sp>
        <p:nvSpPr>
          <p:cNvPr id="537" name="Freeform 15"/>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mc:AlternateContent>
    <mc:Choice Requires="p14">
      <p:transition spd="slow" p14:dur="2000">
        <p14:prism/>
      </p:transition>
    </mc:Choice>
    <mc:Fallback>
      <p:transition spd="slow">
        <p:fade/>
      </p:transition>
    </mc:Fallback>
  </mc:AlternateContent>
  <p:timing>
    <p:tnLst>
      <p:par>
        <p:cTn id="21" dur="indefinite" restart="never" nodeType="tmRoot">
          <p:childTnLst>
            <p:seq>
              <p:cTn id="22" dur="indefinite" nodeType="mainSeq">
                <p:childTnLst>
                  <p:par>
                    <p:cTn id="23" fill="hold">
                      <p:stCondLst>
                        <p:cond delay="indefinite"/>
                      </p:stCondLst>
                      <p:childTnLst>
                        <p:par>
                          <p:cTn id="24" fill="hold">
                            <p:stCondLst>
                              <p:cond delay="0"/>
                            </p:stCondLst>
                            <p:childTnLst>
                              <p:par>
                                <p:cTn id="25" nodeType="clickEffect" fill="hold" presetClass="entr" presetID="2" presetSubtype="4">
                                  <p:stCondLst>
                                    <p:cond delay="0"/>
                                  </p:stCondLst>
                                  <p:childTnLst>
                                    <p:set>
                                      <p:cBhvr>
                                        <p:cTn id="26" dur="1" fill="hold">
                                          <p:stCondLst>
                                            <p:cond delay="0"/>
                                          </p:stCondLst>
                                        </p:cTn>
                                        <p:tgtEl>
                                          <p:spTgt spid="509"/>
                                        </p:tgtEl>
                                        <p:attrNameLst>
                                          <p:attrName>style.visibility</p:attrName>
                                        </p:attrNameLst>
                                      </p:cBhvr>
                                      <p:to>
                                        <p:strVal val="visible"/>
                                      </p:to>
                                    </p:set>
                                    <p:anim calcmode="lin" valueType="num">
                                      <p:cBhvr additive="repl">
                                        <p:cTn id="27" dur="500" fill="hold"/>
                                        <p:tgtEl>
                                          <p:spTgt spid="509"/>
                                        </p:tgtEl>
                                        <p:attrNameLst>
                                          <p:attrName>ppt_x</p:attrName>
                                        </p:attrNameLst>
                                      </p:cBhvr>
                                      <p:tavLst>
                                        <p:tav tm="0">
                                          <p:val>
                                            <p:strVal val="#ppt_x"/>
                                          </p:val>
                                        </p:tav>
                                        <p:tav tm="100000">
                                          <p:val>
                                            <p:strVal val="#ppt_x"/>
                                          </p:val>
                                        </p:tav>
                                      </p:tavLst>
                                    </p:anim>
                                    <p:anim calcmode="lin" valueType="num">
                                      <p:cBhvr additive="repl">
                                        <p:cTn id="28" dur="500" fill="hold"/>
                                        <p:tgtEl>
                                          <p:spTgt spid="50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2" presetSubtype="4">
                                  <p:stCondLst>
                                    <p:cond delay="0"/>
                                  </p:stCondLst>
                                  <p:childTnLst>
                                    <p:set>
                                      <p:cBhvr>
                                        <p:cTn id="32" dur="1" fill="hold">
                                          <p:stCondLst>
                                            <p:cond delay="0"/>
                                          </p:stCondLst>
                                        </p:cTn>
                                        <p:tgtEl>
                                          <p:spTgt spid="521"/>
                                        </p:tgtEl>
                                        <p:attrNameLst>
                                          <p:attrName>style.visibility</p:attrName>
                                        </p:attrNameLst>
                                      </p:cBhvr>
                                      <p:to>
                                        <p:strVal val="visible"/>
                                      </p:to>
                                    </p:set>
                                    <p:anim calcmode="lin" valueType="num">
                                      <p:cBhvr additive="repl">
                                        <p:cTn id="33" dur="500" fill="hold"/>
                                        <p:tgtEl>
                                          <p:spTgt spid="521"/>
                                        </p:tgtEl>
                                        <p:attrNameLst>
                                          <p:attrName>ppt_x</p:attrName>
                                        </p:attrNameLst>
                                      </p:cBhvr>
                                      <p:tavLst>
                                        <p:tav tm="0">
                                          <p:val>
                                            <p:strVal val="#ppt_x"/>
                                          </p:val>
                                        </p:tav>
                                        <p:tav tm="100000">
                                          <p:val>
                                            <p:strVal val="#ppt_x"/>
                                          </p:val>
                                        </p:tav>
                                      </p:tavLst>
                                    </p:anim>
                                    <p:anim calcmode="lin" valueType="num">
                                      <p:cBhvr additive="repl">
                                        <p:cTn id="34" dur="500" fill="hold"/>
                                        <p:tgtEl>
                                          <p:spTgt spid="52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2" presetSubtype="4">
                                  <p:stCondLst>
                                    <p:cond delay="0"/>
                                  </p:stCondLst>
                                  <p:childTnLst>
                                    <p:set>
                                      <p:cBhvr>
                                        <p:cTn id="38" dur="1" fill="hold">
                                          <p:stCondLst>
                                            <p:cond delay="0"/>
                                          </p:stCondLst>
                                        </p:cTn>
                                        <p:tgtEl>
                                          <p:spTgt spid="511"/>
                                        </p:tgtEl>
                                        <p:attrNameLst>
                                          <p:attrName>style.visibility</p:attrName>
                                        </p:attrNameLst>
                                      </p:cBhvr>
                                      <p:to>
                                        <p:strVal val="visible"/>
                                      </p:to>
                                    </p:set>
                                    <p:anim calcmode="lin" valueType="num">
                                      <p:cBhvr additive="repl">
                                        <p:cTn id="39" dur="500" fill="hold"/>
                                        <p:tgtEl>
                                          <p:spTgt spid="511"/>
                                        </p:tgtEl>
                                        <p:attrNameLst>
                                          <p:attrName>ppt_x</p:attrName>
                                        </p:attrNameLst>
                                      </p:cBhvr>
                                      <p:tavLst>
                                        <p:tav tm="0">
                                          <p:val>
                                            <p:strVal val="#ppt_x"/>
                                          </p:val>
                                        </p:tav>
                                        <p:tav tm="100000">
                                          <p:val>
                                            <p:strVal val="#ppt_x"/>
                                          </p:val>
                                        </p:tav>
                                      </p:tavLst>
                                    </p:anim>
                                    <p:anim calcmode="lin" valueType="num">
                                      <p:cBhvr additive="repl">
                                        <p:cTn id="40" dur="500" fill="hold"/>
                                        <p:tgtEl>
                                          <p:spTgt spid="51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42">
                                  <p:stCondLst>
                                    <p:cond delay="0"/>
                                  </p:stCondLst>
                                  <p:childTnLst>
                                    <p:set>
                                      <p:cBhvr>
                                        <p:cTn id="44" dur="1" fill="hold">
                                          <p:stCondLst>
                                            <p:cond delay="0"/>
                                          </p:stCondLst>
                                        </p:cTn>
                                        <p:tgtEl>
                                          <p:spTgt spid="522"/>
                                        </p:tgtEl>
                                        <p:attrNameLst>
                                          <p:attrName>style.visibility</p:attrName>
                                        </p:attrNameLst>
                                      </p:cBhvr>
                                      <p:to>
                                        <p:strVal val="visible"/>
                                      </p:to>
                                    </p:set>
                                    <p:animEffect filter="fade" transition="in">
                                      <p:cBhvr additive="repl">
                                        <p:cTn id="45" dur="1000"/>
                                        <p:tgtEl>
                                          <p:spTgt spid="522"/>
                                        </p:tgtEl>
                                      </p:cBhvr>
                                    </p:animEffect>
                                    <p:anim calcmode="lin" valueType="num">
                                      <p:cBhvr additive="repl">
                                        <p:cTn id="46" dur="1000" fill="hold"/>
                                        <p:tgtEl>
                                          <p:spTgt spid="522"/>
                                        </p:tgtEl>
                                        <p:attrNameLst>
                                          <p:attrName>ppt_x</p:attrName>
                                        </p:attrNameLst>
                                      </p:cBhvr>
                                      <p:tavLst>
                                        <p:tav tm="0">
                                          <p:val>
                                            <p:strVal val="#ppt_x"/>
                                          </p:val>
                                        </p:tav>
                                        <p:tav tm="100000">
                                          <p:val>
                                            <p:strVal val="#ppt_x"/>
                                          </p:val>
                                        </p:tav>
                                      </p:tavLst>
                                    </p:anim>
                                    <p:anim calcmode="lin" valueType="num">
                                      <p:cBhvr additive="repl">
                                        <p:cTn id="47" dur="1000" fill="hold"/>
                                        <p:tgtEl>
                                          <p:spTgt spid="52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nodeType="clickEffect" fill="hold" presetClass="entr" presetID="42">
                                  <p:stCondLst>
                                    <p:cond delay="0"/>
                                  </p:stCondLst>
                                  <p:childTnLst>
                                    <p:set>
                                      <p:cBhvr>
                                        <p:cTn id="51" dur="1" fill="hold">
                                          <p:stCondLst>
                                            <p:cond delay="0"/>
                                          </p:stCondLst>
                                        </p:cTn>
                                        <p:tgtEl>
                                          <p:spTgt spid="515"/>
                                        </p:tgtEl>
                                        <p:attrNameLst>
                                          <p:attrName>style.visibility</p:attrName>
                                        </p:attrNameLst>
                                      </p:cBhvr>
                                      <p:to>
                                        <p:strVal val="visible"/>
                                      </p:to>
                                    </p:set>
                                    <p:animEffect filter="fade" transition="in">
                                      <p:cBhvr additive="repl">
                                        <p:cTn id="52" dur="1000"/>
                                        <p:tgtEl>
                                          <p:spTgt spid="515"/>
                                        </p:tgtEl>
                                      </p:cBhvr>
                                    </p:animEffect>
                                    <p:anim calcmode="lin" valueType="num">
                                      <p:cBhvr additive="repl">
                                        <p:cTn id="53" dur="1000" fill="hold"/>
                                        <p:tgtEl>
                                          <p:spTgt spid="515"/>
                                        </p:tgtEl>
                                        <p:attrNameLst>
                                          <p:attrName>ppt_x</p:attrName>
                                        </p:attrNameLst>
                                      </p:cBhvr>
                                      <p:tavLst>
                                        <p:tav tm="0">
                                          <p:val>
                                            <p:strVal val="#ppt_x"/>
                                          </p:val>
                                        </p:tav>
                                        <p:tav tm="100000">
                                          <p:val>
                                            <p:strVal val="#ppt_x"/>
                                          </p:val>
                                        </p:tav>
                                      </p:tavLst>
                                    </p:anim>
                                    <p:anim calcmode="lin" valueType="num">
                                      <p:cBhvr additive="repl">
                                        <p:cTn id="54" dur="1000" fill="hold"/>
                                        <p:tgtEl>
                                          <p:spTgt spid="515"/>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2" presetSubtype="4">
                                  <p:stCondLst>
                                    <p:cond delay="0"/>
                                  </p:stCondLst>
                                  <p:childTnLst>
                                    <p:set>
                                      <p:cBhvr>
                                        <p:cTn id="58" dur="1" fill="hold">
                                          <p:stCondLst>
                                            <p:cond delay="0"/>
                                          </p:stCondLst>
                                        </p:cTn>
                                        <p:tgtEl>
                                          <p:spTgt spid="513"/>
                                        </p:tgtEl>
                                        <p:attrNameLst>
                                          <p:attrName>style.visibility</p:attrName>
                                        </p:attrNameLst>
                                      </p:cBhvr>
                                      <p:to>
                                        <p:strVal val="visible"/>
                                      </p:to>
                                    </p:set>
                                    <p:anim calcmode="lin" valueType="num">
                                      <p:cBhvr additive="repl">
                                        <p:cTn id="59" dur="500" fill="hold"/>
                                        <p:tgtEl>
                                          <p:spTgt spid="513"/>
                                        </p:tgtEl>
                                        <p:attrNameLst>
                                          <p:attrName>ppt_x</p:attrName>
                                        </p:attrNameLst>
                                      </p:cBhvr>
                                      <p:tavLst>
                                        <p:tav tm="0">
                                          <p:val>
                                            <p:strVal val="#ppt_x"/>
                                          </p:val>
                                        </p:tav>
                                        <p:tav tm="100000">
                                          <p:val>
                                            <p:strVal val="#ppt_x"/>
                                          </p:val>
                                        </p:tav>
                                      </p:tavLst>
                                    </p:anim>
                                    <p:anim calcmode="lin" valueType="num">
                                      <p:cBhvr additive="repl">
                                        <p:cTn id="60" dur="500" fill="hold"/>
                                        <p:tgtEl>
                                          <p:spTgt spid="51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nodeType="clickEffect" fill="hold" presetClass="entr" presetID="42">
                                  <p:stCondLst>
                                    <p:cond delay="0"/>
                                  </p:stCondLst>
                                  <p:childTnLst>
                                    <p:set>
                                      <p:cBhvr>
                                        <p:cTn id="64" dur="1" fill="hold">
                                          <p:stCondLst>
                                            <p:cond delay="0"/>
                                          </p:stCondLst>
                                        </p:cTn>
                                        <p:tgtEl>
                                          <p:spTgt spid="523"/>
                                        </p:tgtEl>
                                        <p:attrNameLst>
                                          <p:attrName>style.visibility</p:attrName>
                                        </p:attrNameLst>
                                      </p:cBhvr>
                                      <p:to>
                                        <p:strVal val="visible"/>
                                      </p:to>
                                    </p:set>
                                    <p:animEffect filter="fade" transition="in">
                                      <p:cBhvr additive="repl">
                                        <p:cTn id="65" dur="1000"/>
                                        <p:tgtEl>
                                          <p:spTgt spid="523"/>
                                        </p:tgtEl>
                                      </p:cBhvr>
                                    </p:animEffect>
                                    <p:anim calcmode="lin" valueType="num">
                                      <p:cBhvr additive="repl">
                                        <p:cTn id="66" dur="1000" fill="hold"/>
                                        <p:tgtEl>
                                          <p:spTgt spid="523"/>
                                        </p:tgtEl>
                                        <p:attrNameLst>
                                          <p:attrName>ppt_x</p:attrName>
                                        </p:attrNameLst>
                                      </p:cBhvr>
                                      <p:tavLst>
                                        <p:tav tm="0">
                                          <p:val>
                                            <p:strVal val="#ppt_x"/>
                                          </p:val>
                                        </p:tav>
                                        <p:tav tm="100000">
                                          <p:val>
                                            <p:strVal val="#ppt_x"/>
                                          </p:val>
                                        </p:tav>
                                      </p:tavLst>
                                    </p:anim>
                                    <p:anim calcmode="lin" valueType="num">
                                      <p:cBhvr additive="repl">
                                        <p:cTn id="67" dur="1000" fill="hold"/>
                                        <p:tgtEl>
                                          <p:spTgt spid="5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38" name="Group 2"/>
          <p:cNvGrpSpPr/>
          <p:nvPr/>
        </p:nvGrpSpPr>
        <p:grpSpPr>
          <a:xfrm>
            <a:off x="15552720" y="557640"/>
            <a:ext cx="1140840" cy="470880"/>
            <a:chOff x="15552720" y="557640"/>
            <a:chExt cx="1140840" cy="470880"/>
          </a:xfrm>
        </p:grpSpPr>
        <p:grpSp>
          <p:nvGrpSpPr>
            <p:cNvPr id="539" name="Group 3"/>
            <p:cNvGrpSpPr/>
            <p:nvPr/>
          </p:nvGrpSpPr>
          <p:grpSpPr>
            <a:xfrm>
              <a:off x="15552720" y="557640"/>
              <a:ext cx="470880" cy="470880"/>
              <a:chOff x="15552720" y="557640"/>
              <a:chExt cx="470880" cy="470880"/>
            </a:xfrm>
          </p:grpSpPr>
          <p:sp>
            <p:nvSpPr>
              <p:cNvPr id="540" name="Freeform 4"/>
              <p:cNvSpPr/>
              <p:nvPr/>
            </p:nvSpPr>
            <p:spPr>
              <a:xfrm>
                <a:off x="155527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41" name="TextBox 5"/>
              <p:cNvSpPr/>
              <p:nvPr/>
            </p:nvSpPr>
            <p:spPr>
              <a:xfrm>
                <a:off x="155970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542" name="Group 6"/>
            <p:cNvGrpSpPr/>
            <p:nvPr/>
          </p:nvGrpSpPr>
          <p:grpSpPr>
            <a:xfrm>
              <a:off x="15776280" y="557640"/>
              <a:ext cx="470880" cy="470880"/>
              <a:chOff x="15776280" y="557640"/>
              <a:chExt cx="470880" cy="470880"/>
            </a:xfrm>
          </p:grpSpPr>
          <p:sp>
            <p:nvSpPr>
              <p:cNvPr id="543" name="Freeform 7"/>
              <p:cNvSpPr/>
              <p:nvPr/>
            </p:nvSpPr>
            <p:spPr>
              <a:xfrm>
                <a:off x="157762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44" name="TextBox 8"/>
              <p:cNvSpPr/>
              <p:nvPr/>
            </p:nvSpPr>
            <p:spPr>
              <a:xfrm>
                <a:off x="158202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545" name="Group 9"/>
            <p:cNvGrpSpPr/>
            <p:nvPr/>
          </p:nvGrpSpPr>
          <p:grpSpPr>
            <a:xfrm>
              <a:off x="15999480" y="557640"/>
              <a:ext cx="470880" cy="470880"/>
              <a:chOff x="15999480" y="557640"/>
              <a:chExt cx="470880" cy="470880"/>
            </a:xfrm>
          </p:grpSpPr>
          <p:sp>
            <p:nvSpPr>
              <p:cNvPr id="546" name="Freeform 10"/>
              <p:cNvSpPr/>
              <p:nvPr/>
            </p:nvSpPr>
            <p:spPr>
              <a:xfrm>
                <a:off x="159994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47" name="TextBox 11"/>
              <p:cNvSpPr/>
              <p:nvPr/>
            </p:nvSpPr>
            <p:spPr>
              <a:xfrm>
                <a:off x="160437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548" name="Group 12"/>
            <p:cNvGrpSpPr/>
            <p:nvPr/>
          </p:nvGrpSpPr>
          <p:grpSpPr>
            <a:xfrm>
              <a:off x="16222680" y="557640"/>
              <a:ext cx="470880" cy="470880"/>
              <a:chOff x="16222680" y="557640"/>
              <a:chExt cx="470880" cy="470880"/>
            </a:xfrm>
          </p:grpSpPr>
          <p:sp>
            <p:nvSpPr>
              <p:cNvPr id="549" name="Freeform 13"/>
              <p:cNvSpPr/>
              <p:nvPr/>
            </p:nvSpPr>
            <p:spPr>
              <a:xfrm>
                <a:off x="162226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50" name="TextBox 14"/>
              <p:cNvSpPr/>
              <p:nvPr/>
            </p:nvSpPr>
            <p:spPr>
              <a:xfrm>
                <a:off x="162669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sp>
        <p:nvSpPr>
          <p:cNvPr id="551" name="Freeform 15"/>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52" name="TextBox 16"/>
          <p:cNvSpPr/>
          <p:nvPr/>
        </p:nvSpPr>
        <p:spPr>
          <a:xfrm>
            <a:off x="4403160" y="1474200"/>
            <a:ext cx="9481320" cy="580680"/>
          </a:xfrm>
          <a:prstGeom prst="rect">
            <a:avLst/>
          </a:prstGeom>
          <a:noFill/>
          <a:ln w="0">
            <a:noFill/>
          </a:ln>
        </p:spPr>
        <p:style>
          <a:lnRef idx="0"/>
          <a:fillRef idx="0"/>
          <a:effectRef idx="0"/>
          <a:fontRef idx="minor"/>
        </p:style>
        <p:txBody>
          <a:bodyPr lIns="0" rIns="0" tIns="0" bIns="0" anchor="t">
            <a:spAutoFit/>
          </a:bodyPr>
          <a:p>
            <a:pPr algn="ctr" defTabSz="914400">
              <a:lnSpc>
                <a:spcPts val="4569"/>
              </a:lnSpc>
            </a:pPr>
            <a:r>
              <a:rPr b="1" lang="en-US" sz="4230" spc="-1" strike="noStrike">
                <a:solidFill>
                  <a:srgbClr val="ad623c"/>
                </a:solidFill>
                <a:latin typeface="Montserrat Bold"/>
                <a:ea typeface="Montserrat Bold"/>
              </a:rPr>
              <a:t>Fonctionnement</a:t>
            </a:r>
            <a:endParaRPr b="0" lang="en-US" sz="4230" spc="-1" strike="noStrike">
              <a:solidFill>
                <a:srgbClr val="000000"/>
              </a:solidFill>
              <a:latin typeface="Arial"/>
            </a:endParaRPr>
          </a:p>
        </p:txBody>
      </p:sp>
      <p:sp>
        <p:nvSpPr>
          <p:cNvPr id="553" name="TextBox 17"/>
          <p:cNvSpPr/>
          <p:nvPr/>
        </p:nvSpPr>
        <p:spPr>
          <a:xfrm>
            <a:off x="1028880" y="480600"/>
            <a:ext cx="415440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Fontionnement</a:t>
            </a:r>
            <a:endParaRPr b="0" lang="en-US" sz="3170" spc="-1" strike="noStrike">
              <a:solidFill>
                <a:srgbClr val="000000"/>
              </a:solidFill>
              <a:latin typeface="Arial"/>
            </a:endParaRPr>
          </a:p>
        </p:txBody>
      </p:sp>
      <p:sp>
        <p:nvSpPr>
          <p:cNvPr id="554" name="TextBox 18"/>
          <p:cNvSpPr/>
          <p:nvPr/>
        </p:nvSpPr>
        <p:spPr>
          <a:xfrm>
            <a:off x="2194560" y="3415680"/>
            <a:ext cx="13928400" cy="2209320"/>
          </a:xfrm>
          <a:prstGeom prst="rect">
            <a:avLst/>
          </a:prstGeom>
          <a:noFill/>
          <a:ln w="0">
            <a:noFill/>
          </a:ln>
        </p:spPr>
        <p:style>
          <a:lnRef idx="0"/>
          <a:fillRef idx="0"/>
          <a:effectRef idx="0"/>
          <a:fontRef idx="minor"/>
        </p:style>
        <p:txBody>
          <a:bodyPr lIns="0" rIns="0" tIns="0" bIns="0" anchor="t">
            <a:spAutoFit/>
          </a:bodyPr>
          <a:p>
            <a:pPr algn="just" defTabSz="914400">
              <a:lnSpc>
                <a:spcPts val="4348"/>
              </a:lnSpc>
            </a:pPr>
            <a:r>
              <a:rPr b="1" lang="en-US" sz="3100" spc="-1" strike="noStrike">
                <a:solidFill>
                  <a:srgbClr val="000000"/>
                </a:solidFill>
                <a:latin typeface="Montserrat Bold"/>
                <a:ea typeface="Montserrat Bold"/>
              </a:rPr>
              <a:t>Le fonctionnement de la Computer Vision repose sur l’extraction, l’analyse et l’interprétation des informations visuelles (images ou vidéos) pour permettre à un ordinateur de "comprendre" ces données.</a:t>
            </a:r>
            <a:endParaRPr b="0" lang="en-US" sz="3100" spc="-1" strike="noStrike">
              <a:solidFill>
                <a:srgbClr val="000000"/>
              </a:solidFill>
              <a:latin typeface="Arial"/>
            </a:endParaRPr>
          </a:p>
          <a:p>
            <a:pPr algn="just" defTabSz="914400">
              <a:lnSpc>
                <a:spcPts val="4348"/>
              </a:lnSpc>
            </a:pPr>
            <a:endParaRPr b="0" lang="en-US" sz="3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55" name="Group 2"/>
          <p:cNvGrpSpPr/>
          <p:nvPr/>
        </p:nvGrpSpPr>
        <p:grpSpPr>
          <a:xfrm>
            <a:off x="15552720" y="557640"/>
            <a:ext cx="1140840" cy="470880"/>
            <a:chOff x="15552720" y="557640"/>
            <a:chExt cx="1140840" cy="470880"/>
          </a:xfrm>
        </p:grpSpPr>
        <p:grpSp>
          <p:nvGrpSpPr>
            <p:cNvPr id="556" name="Group 3"/>
            <p:cNvGrpSpPr/>
            <p:nvPr/>
          </p:nvGrpSpPr>
          <p:grpSpPr>
            <a:xfrm>
              <a:off x="15552720" y="557640"/>
              <a:ext cx="470880" cy="470880"/>
              <a:chOff x="15552720" y="557640"/>
              <a:chExt cx="470880" cy="470880"/>
            </a:xfrm>
          </p:grpSpPr>
          <p:sp>
            <p:nvSpPr>
              <p:cNvPr id="557" name="Freeform 4"/>
              <p:cNvSpPr/>
              <p:nvPr/>
            </p:nvSpPr>
            <p:spPr>
              <a:xfrm>
                <a:off x="155527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58" name="TextBox 5"/>
              <p:cNvSpPr/>
              <p:nvPr/>
            </p:nvSpPr>
            <p:spPr>
              <a:xfrm>
                <a:off x="155970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559" name="Group 6"/>
            <p:cNvGrpSpPr/>
            <p:nvPr/>
          </p:nvGrpSpPr>
          <p:grpSpPr>
            <a:xfrm>
              <a:off x="15776280" y="557640"/>
              <a:ext cx="470880" cy="470880"/>
              <a:chOff x="15776280" y="557640"/>
              <a:chExt cx="470880" cy="470880"/>
            </a:xfrm>
          </p:grpSpPr>
          <p:sp>
            <p:nvSpPr>
              <p:cNvPr id="560" name="Freeform 7"/>
              <p:cNvSpPr/>
              <p:nvPr/>
            </p:nvSpPr>
            <p:spPr>
              <a:xfrm>
                <a:off x="157762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1" name="TextBox 8"/>
              <p:cNvSpPr/>
              <p:nvPr/>
            </p:nvSpPr>
            <p:spPr>
              <a:xfrm>
                <a:off x="158202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562" name="Group 9"/>
            <p:cNvGrpSpPr/>
            <p:nvPr/>
          </p:nvGrpSpPr>
          <p:grpSpPr>
            <a:xfrm>
              <a:off x="15999480" y="557640"/>
              <a:ext cx="470880" cy="470880"/>
              <a:chOff x="15999480" y="557640"/>
              <a:chExt cx="470880" cy="470880"/>
            </a:xfrm>
          </p:grpSpPr>
          <p:sp>
            <p:nvSpPr>
              <p:cNvPr id="563" name="Freeform 10"/>
              <p:cNvSpPr/>
              <p:nvPr/>
            </p:nvSpPr>
            <p:spPr>
              <a:xfrm>
                <a:off x="159994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4" name="TextBox 11"/>
              <p:cNvSpPr/>
              <p:nvPr/>
            </p:nvSpPr>
            <p:spPr>
              <a:xfrm>
                <a:off x="160437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565" name="Group 12"/>
            <p:cNvGrpSpPr/>
            <p:nvPr/>
          </p:nvGrpSpPr>
          <p:grpSpPr>
            <a:xfrm>
              <a:off x="16222680" y="557640"/>
              <a:ext cx="470880" cy="470880"/>
              <a:chOff x="16222680" y="557640"/>
              <a:chExt cx="470880" cy="470880"/>
            </a:xfrm>
          </p:grpSpPr>
          <p:sp>
            <p:nvSpPr>
              <p:cNvPr id="566" name="Freeform 13"/>
              <p:cNvSpPr/>
              <p:nvPr/>
            </p:nvSpPr>
            <p:spPr>
              <a:xfrm>
                <a:off x="162226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7" name="TextBox 14"/>
              <p:cNvSpPr/>
              <p:nvPr/>
            </p:nvSpPr>
            <p:spPr>
              <a:xfrm>
                <a:off x="162669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sp>
        <p:nvSpPr>
          <p:cNvPr id="568" name="Freeform 15"/>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69" name="TextBox 16"/>
          <p:cNvSpPr/>
          <p:nvPr/>
        </p:nvSpPr>
        <p:spPr>
          <a:xfrm>
            <a:off x="4403160" y="1474200"/>
            <a:ext cx="9481320" cy="580680"/>
          </a:xfrm>
          <a:prstGeom prst="rect">
            <a:avLst/>
          </a:prstGeom>
          <a:noFill/>
          <a:ln w="0">
            <a:noFill/>
          </a:ln>
        </p:spPr>
        <p:style>
          <a:lnRef idx="0"/>
          <a:fillRef idx="0"/>
          <a:effectRef idx="0"/>
          <a:fontRef idx="minor"/>
        </p:style>
        <p:txBody>
          <a:bodyPr lIns="0" rIns="0" tIns="0" bIns="0" anchor="t">
            <a:spAutoFit/>
          </a:bodyPr>
          <a:p>
            <a:pPr algn="ctr" defTabSz="914400">
              <a:lnSpc>
                <a:spcPts val="4569"/>
              </a:lnSpc>
            </a:pPr>
            <a:r>
              <a:rPr b="1" lang="en-US" sz="4230" spc="-1" strike="noStrike">
                <a:solidFill>
                  <a:srgbClr val="ad623c"/>
                </a:solidFill>
                <a:latin typeface="Montserrat Bold"/>
                <a:ea typeface="Montserrat Bold"/>
              </a:rPr>
              <a:t>Acquisition des données visuelles</a:t>
            </a:r>
            <a:endParaRPr b="0" lang="en-US" sz="4230" spc="-1" strike="noStrike">
              <a:solidFill>
                <a:srgbClr val="000000"/>
              </a:solidFill>
              <a:latin typeface="Arial"/>
            </a:endParaRPr>
          </a:p>
        </p:txBody>
      </p:sp>
      <p:sp>
        <p:nvSpPr>
          <p:cNvPr id="570" name="TextBox 17"/>
          <p:cNvSpPr/>
          <p:nvPr/>
        </p:nvSpPr>
        <p:spPr>
          <a:xfrm>
            <a:off x="1028880" y="480600"/>
            <a:ext cx="415440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Fontionnement</a:t>
            </a:r>
            <a:endParaRPr b="0" lang="en-US" sz="3170" spc="-1" strike="noStrike">
              <a:solidFill>
                <a:srgbClr val="000000"/>
              </a:solidFill>
              <a:latin typeface="Arial"/>
            </a:endParaRPr>
          </a:p>
        </p:txBody>
      </p:sp>
      <p:grpSp>
        <p:nvGrpSpPr>
          <p:cNvPr id="571" name="Group 18"/>
          <p:cNvGrpSpPr/>
          <p:nvPr/>
        </p:nvGrpSpPr>
        <p:grpSpPr>
          <a:xfrm>
            <a:off x="1913040" y="1394280"/>
            <a:ext cx="1192680" cy="1015560"/>
            <a:chOff x="1913040" y="1394280"/>
            <a:chExt cx="1192680" cy="1015560"/>
          </a:xfrm>
        </p:grpSpPr>
        <p:grpSp>
          <p:nvGrpSpPr>
            <p:cNvPr id="572" name="Group 19"/>
            <p:cNvGrpSpPr/>
            <p:nvPr/>
          </p:nvGrpSpPr>
          <p:grpSpPr>
            <a:xfrm>
              <a:off x="1913040" y="1394280"/>
              <a:ext cx="1192680" cy="1015560"/>
              <a:chOff x="1913040" y="1394280"/>
              <a:chExt cx="1192680" cy="1015560"/>
            </a:xfrm>
          </p:grpSpPr>
          <p:sp>
            <p:nvSpPr>
              <p:cNvPr id="573" name="Freeform 20"/>
              <p:cNvSpPr/>
              <p:nvPr/>
            </p:nvSpPr>
            <p:spPr>
              <a:xfrm>
                <a:off x="1913040" y="1520280"/>
                <a:ext cx="1192680" cy="889560"/>
              </a:xfrm>
              <a:custGeom>
                <a:avLst/>
                <a:gdLst>
                  <a:gd name="textAreaLeft" fmla="*/ 0 w 1192680"/>
                  <a:gd name="textAreaRight" fmla="*/ 1193040 w 1192680"/>
                  <a:gd name="textAreaTop" fmla="*/ 0 h 889560"/>
                  <a:gd name="textAreaBottom" fmla="*/ 889920 h 889560"/>
                </a:gdLst>
                <a:ah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4" name="TextBox 21"/>
              <p:cNvSpPr/>
              <p:nvPr/>
            </p:nvSpPr>
            <p:spPr>
              <a:xfrm>
                <a:off x="1913040" y="1394280"/>
                <a:ext cx="1192680" cy="101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575" name="TextBox 22"/>
            <p:cNvSpPr/>
            <p:nvPr/>
          </p:nvSpPr>
          <p:spPr>
            <a:xfrm>
              <a:off x="1913040" y="1594080"/>
              <a:ext cx="1192680" cy="738360"/>
            </a:xfrm>
            <a:prstGeom prst="rect">
              <a:avLst/>
            </a:prstGeom>
            <a:noFill/>
            <a:ln w="0">
              <a:noFill/>
            </a:ln>
          </p:spPr>
          <p:style>
            <a:lnRef idx="0"/>
            <a:fillRef idx="0"/>
            <a:effectRef idx="0"/>
            <a:fontRef idx="minor"/>
          </p:style>
          <p:txBody>
            <a:bodyPr lIns="0" rIns="0" tIns="0" bIns="0" anchor="t">
              <a:spAutoFit/>
            </a:bodyPr>
            <a:p>
              <a:pPr algn="ctr" defTabSz="914400">
                <a:lnSpc>
                  <a:spcPts val="5817"/>
                </a:lnSpc>
              </a:pPr>
              <a:r>
                <a:rPr b="1" lang="en-US" sz="4160" spc="-1" strike="noStrike">
                  <a:solidFill>
                    <a:srgbClr val="fbfbfc"/>
                  </a:solidFill>
                  <a:latin typeface="Montserrat Bold"/>
                  <a:ea typeface="Montserrat Bold"/>
                </a:rPr>
                <a:t>01</a:t>
              </a:r>
              <a:endParaRPr b="0" lang="en-US" sz="4160" spc="-1" strike="noStrike">
                <a:solidFill>
                  <a:srgbClr val="000000"/>
                </a:solidFill>
                <a:latin typeface="Arial"/>
              </a:endParaRPr>
            </a:p>
          </p:txBody>
        </p:sp>
      </p:grpSp>
      <p:sp>
        <p:nvSpPr>
          <p:cNvPr id="576" name="TextBox 23"/>
          <p:cNvSpPr/>
          <p:nvPr/>
        </p:nvSpPr>
        <p:spPr>
          <a:xfrm>
            <a:off x="2194560" y="4082760"/>
            <a:ext cx="14689440" cy="2760840"/>
          </a:xfrm>
          <a:prstGeom prst="rect">
            <a:avLst/>
          </a:prstGeom>
          <a:noFill/>
          <a:ln w="0">
            <a:noFill/>
          </a:ln>
        </p:spPr>
        <p:style>
          <a:lnRef idx="0"/>
          <a:fillRef idx="0"/>
          <a:effectRef idx="0"/>
          <a:fontRef idx="minor"/>
        </p:style>
        <p:txBody>
          <a:bodyPr lIns="0" rIns="0" tIns="0" bIns="0" anchor="t">
            <a:spAutoFit/>
          </a:bodyPr>
          <a:p>
            <a:pPr algn="just" defTabSz="914400">
              <a:lnSpc>
                <a:spcPts val="4348"/>
              </a:lnSpc>
            </a:pPr>
            <a:r>
              <a:rPr b="1" lang="en-US" sz="3100" spc="-1" strike="noStrike">
                <a:solidFill>
                  <a:srgbClr val="000000"/>
                </a:solidFill>
                <a:latin typeface="Montserrat Bold"/>
                <a:ea typeface="Montserrat Bold"/>
              </a:rPr>
              <a:t>Les données d'entrée peuvent provenir :</a:t>
            </a:r>
            <a:endParaRPr b="0" lang="en-US" sz="3100" spc="-1" strike="noStrike">
              <a:solidFill>
                <a:srgbClr val="000000"/>
              </a:solidFill>
              <a:latin typeface="Arial"/>
            </a:endParaRPr>
          </a:p>
          <a:p>
            <a:pPr algn="just" defTabSz="914400">
              <a:lnSpc>
                <a:spcPts val="4348"/>
              </a:lnSpc>
            </a:pPr>
            <a:r>
              <a:rPr b="1" lang="en-US" sz="3100" spc="-1" strike="noStrike">
                <a:solidFill>
                  <a:srgbClr val="000000"/>
                </a:solidFill>
                <a:latin typeface="Montserrat Bold"/>
                <a:ea typeface="Montserrat Bold"/>
              </a:rPr>
              <a:t>D'une caméra (images en direct ou vidéos).</a:t>
            </a:r>
            <a:endParaRPr b="0" lang="en-US" sz="3100" spc="-1" strike="noStrike">
              <a:solidFill>
                <a:srgbClr val="000000"/>
              </a:solidFill>
              <a:latin typeface="Arial"/>
            </a:endParaRPr>
          </a:p>
          <a:p>
            <a:pPr algn="just" defTabSz="914400">
              <a:lnSpc>
                <a:spcPts val="4348"/>
              </a:lnSpc>
            </a:pPr>
            <a:r>
              <a:rPr b="1" lang="en-US" sz="3100" spc="-1" strike="noStrike">
                <a:solidFill>
                  <a:srgbClr val="000000"/>
                </a:solidFill>
                <a:latin typeface="Montserrat Bold"/>
                <a:ea typeface="Montserrat Bold"/>
              </a:rPr>
              <a:t>De bases de données d'images (comme CIFAR-10, COCO, </a:t>
            </a:r>
            <a:r>
              <a:rPr b="1" lang="en-US" sz="3100" spc="-1" strike="noStrike">
                <a:solidFill>
                  <a:srgbClr val="ad623c"/>
                </a:solidFill>
                <a:latin typeface="Montserrat Bold"/>
                <a:ea typeface="Montserrat Bold"/>
              </a:rPr>
              <a:t>ImageNet</a:t>
            </a:r>
            <a:r>
              <a:rPr b="1" lang="en-US" sz="3100" spc="-1" strike="noStrike">
                <a:solidFill>
                  <a:srgbClr val="000000"/>
                </a:solidFill>
                <a:latin typeface="Montserrat Bold"/>
                <a:ea typeface="Montserrat Bold"/>
              </a:rPr>
              <a:t>).</a:t>
            </a:r>
            <a:endParaRPr b="0" lang="en-US" sz="3100" spc="-1" strike="noStrike">
              <a:solidFill>
                <a:srgbClr val="000000"/>
              </a:solidFill>
              <a:latin typeface="Arial"/>
            </a:endParaRPr>
          </a:p>
          <a:p>
            <a:pPr algn="just" defTabSz="914400">
              <a:lnSpc>
                <a:spcPts val="4348"/>
              </a:lnSpc>
            </a:pPr>
            <a:r>
              <a:rPr b="1" lang="en-US" sz="3100" spc="-1" strike="noStrike">
                <a:solidFill>
                  <a:srgbClr val="000000"/>
                </a:solidFill>
                <a:latin typeface="Montserrat Bold"/>
                <a:ea typeface="Montserrat Bold"/>
              </a:rPr>
              <a:t>De fichiers locaux (</a:t>
            </a:r>
            <a:r>
              <a:rPr b="1" lang="en-US" sz="3100" spc="-1" strike="noStrike">
                <a:solidFill>
                  <a:srgbClr val="ad623c"/>
                </a:solidFill>
                <a:latin typeface="Montserrat Bold"/>
                <a:ea typeface="Montserrat Bold"/>
              </a:rPr>
              <a:t>Ex: </a:t>
            </a:r>
            <a:r>
              <a:rPr b="1" lang="en-US" sz="3100" spc="-1" strike="noStrike">
                <a:solidFill>
                  <a:srgbClr val="000000"/>
                </a:solidFill>
                <a:latin typeface="Montserrat Bold"/>
                <a:ea typeface="Montserrat Bold"/>
              </a:rPr>
              <a:t>des photos sur un disque dur).</a:t>
            </a:r>
            <a:endParaRPr b="0" lang="en-US" sz="3100" spc="-1" strike="noStrike">
              <a:solidFill>
                <a:srgbClr val="000000"/>
              </a:solidFill>
              <a:latin typeface="Arial"/>
            </a:endParaRPr>
          </a:p>
          <a:p>
            <a:pPr algn="just" defTabSz="914400">
              <a:lnSpc>
                <a:spcPts val="4348"/>
              </a:lnSpc>
            </a:pPr>
            <a:endParaRPr b="0" lang="en-US" sz="3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77" name="Group 2"/>
          <p:cNvGrpSpPr/>
          <p:nvPr/>
        </p:nvGrpSpPr>
        <p:grpSpPr>
          <a:xfrm>
            <a:off x="15552720" y="557640"/>
            <a:ext cx="1140840" cy="470880"/>
            <a:chOff x="15552720" y="557640"/>
            <a:chExt cx="1140840" cy="470880"/>
          </a:xfrm>
        </p:grpSpPr>
        <p:grpSp>
          <p:nvGrpSpPr>
            <p:cNvPr id="578" name="Group 3"/>
            <p:cNvGrpSpPr/>
            <p:nvPr/>
          </p:nvGrpSpPr>
          <p:grpSpPr>
            <a:xfrm>
              <a:off x="15552720" y="557640"/>
              <a:ext cx="470880" cy="470880"/>
              <a:chOff x="15552720" y="557640"/>
              <a:chExt cx="470880" cy="470880"/>
            </a:xfrm>
          </p:grpSpPr>
          <p:sp>
            <p:nvSpPr>
              <p:cNvPr id="579" name="Freeform 4"/>
              <p:cNvSpPr/>
              <p:nvPr/>
            </p:nvSpPr>
            <p:spPr>
              <a:xfrm>
                <a:off x="155527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80" name="TextBox 5"/>
              <p:cNvSpPr/>
              <p:nvPr/>
            </p:nvSpPr>
            <p:spPr>
              <a:xfrm>
                <a:off x="155970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581" name="Group 6"/>
            <p:cNvGrpSpPr/>
            <p:nvPr/>
          </p:nvGrpSpPr>
          <p:grpSpPr>
            <a:xfrm>
              <a:off x="15776280" y="557640"/>
              <a:ext cx="470880" cy="470880"/>
              <a:chOff x="15776280" y="557640"/>
              <a:chExt cx="470880" cy="470880"/>
            </a:xfrm>
          </p:grpSpPr>
          <p:sp>
            <p:nvSpPr>
              <p:cNvPr id="582" name="Freeform 7"/>
              <p:cNvSpPr/>
              <p:nvPr/>
            </p:nvSpPr>
            <p:spPr>
              <a:xfrm>
                <a:off x="157762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83" name="TextBox 8"/>
              <p:cNvSpPr/>
              <p:nvPr/>
            </p:nvSpPr>
            <p:spPr>
              <a:xfrm>
                <a:off x="158202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584" name="Group 9"/>
            <p:cNvGrpSpPr/>
            <p:nvPr/>
          </p:nvGrpSpPr>
          <p:grpSpPr>
            <a:xfrm>
              <a:off x="15999480" y="557640"/>
              <a:ext cx="470880" cy="470880"/>
              <a:chOff x="15999480" y="557640"/>
              <a:chExt cx="470880" cy="470880"/>
            </a:xfrm>
          </p:grpSpPr>
          <p:sp>
            <p:nvSpPr>
              <p:cNvPr id="585" name="Freeform 10"/>
              <p:cNvSpPr/>
              <p:nvPr/>
            </p:nvSpPr>
            <p:spPr>
              <a:xfrm>
                <a:off x="159994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86" name="TextBox 11"/>
              <p:cNvSpPr/>
              <p:nvPr/>
            </p:nvSpPr>
            <p:spPr>
              <a:xfrm>
                <a:off x="160437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587" name="Group 12"/>
            <p:cNvGrpSpPr/>
            <p:nvPr/>
          </p:nvGrpSpPr>
          <p:grpSpPr>
            <a:xfrm>
              <a:off x="16222680" y="557640"/>
              <a:ext cx="470880" cy="470880"/>
              <a:chOff x="16222680" y="557640"/>
              <a:chExt cx="470880" cy="470880"/>
            </a:xfrm>
          </p:grpSpPr>
          <p:sp>
            <p:nvSpPr>
              <p:cNvPr id="588" name="Freeform 13"/>
              <p:cNvSpPr/>
              <p:nvPr/>
            </p:nvSpPr>
            <p:spPr>
              <a:xfrm>
                <a:off x="162226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89" name="TextBox 14"/>
              <p:cNvSpPr/>
              <p:nvPr/>
            </p:nvSpPr>
            <p:spPr>
              <a:xfrm>
                <a:off x="162669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sp>
        <p:nvSpPr>
          <p:cNvPr id="590" name="Freeform 15"/>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91" name="TextBox 16"/>
          <p:cNvSpPr/>
          <p:nvPr/>
        </p:nvSpPr>
        <p:spPr>
          <a:xfrm>
            <a:off x="4403160" y="1474200"/>
            <a:ext cx="9481320" cy="580680"/>
          </a:xfrm>
          <a:prstGeom prst="rect">
            <a:avLst/>
          </a:prstGeom>
          <a:noFill/>
          <a:ln w="0">
            <a:noFill/>
          </a:ln>
        </p:spPr>
        <p:style>
          <a:lnRef idx="0"/>
          <a:fillRef idx="0"/>
          <a:effectRef idx="0"/>
          <a:fontRef idx="minor"/>
        </p:style>
        <p:txBody>
          <a:bodyPr lIns="0" rIns="0" tIns="0" bIns="0" anchor="t">
            <a:spAutoFit/>
          </a:bodyPr>
          <a:p>
            <a:pPr algn="ctr" defTabSz="914400">
              <a:lnSpc>
                <a:spcPts val="4569"/>
              </a:lnSpc>
            </a:pPr>
            <a:r>
              <a:rPr b="1" lang="en-US" sz="4230" spc="-1" strike="noStrike">
                <a:solidFill>
                  <a:srgbClr val="ad623c"/>
                </a:solidFill>
                <a:latin typeface="Montserrat Bold"/>
                <a:ea typeface="Montserrat Bold"/>
              </a:rPr>
              <a:t>Prétraitement des données</a:t>
            </a:r>
            <a:endParaRPr b="0" lang="en-US" sz="4230" spc="-1" strike="noStrike">
              <a:solidFill>
                <a:srgbClr val="000000"/>
              </a:solidFill>
              <a:latin typeface="Arial"/>
            </a:endParaRPr>
          </a:p>
        </p:txBody>
      </p:sp>
      <p:sp>
        <p:nvSpPr>
          <p:cNvPr id="592" name="TextBox 17"/>
          <p:cNvSpPr/>
          <p:nvPr/>
        </p:nvSpPr>
        <p:spPr>
          <a:xfrm>
            <a:off x="1028880" y="480600"/>
            <a:ext cx="415440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Fontionnement</a:t>
            </a:r>
            <a:endParaRPr b="0" lang="en-US" sz="3170" spc="-1" strike="noStrike">
              <a:solidFill>
                <a:srgbClr val="000000"/>
              </a:solidFill>
              <a:latin typeface="Arial"/>
            </a:endParaRPr>
          </a:p>
        </p:txBody>
      </p:sp>
      <p:grpSp>
        <p:nvGrpSpPr>
          <p:cNvPr id="593" name="Group 18"/>
          <p:cNvGrpSpPr/>
          <p:nvPr/>
        </p:nvGrpSpPr>
        <p:grpSpPr>
          <a:xfrm>
            <a:off x="1913040" y="1466640"/>
            <a:ext cx="1192680" cy="1015560"/>
            <a:chOff x="1913040" y="1466640"/>
            <a:chExt cx="1192680" cy="1015560"/>
          </a:xfrm>
        </p:grpSpPr>
        <p:grpSp>
          <p:nvGrpSpPr>
            <p:cNvPr id="594" name="Group 19"/>
            <p:cNvGrpSpPr/>
            <p:nvPr/>
          </p:nvGrpSpPr>
          <p:grpSpPr>
            <a:xfrm>
              <a:off x="1913040" y="1466640"/>
              <a:ext cx="1192680" cy="1015560"/>
              <a:chOff x="1913040" y="1466640"/>
              <a:chExt cx="1192680" cy="1015560"/>
            </a:xfrm>
          </p:grpSpPr>
          <p:sp>
            <p:nvSpPr>
              <p:cNvPr id="595" name="Freeform 20"/>
              <p:cNvSpPr/>
              <p:nvPr/>
            </p:nvSpPr>
            <p:spPr>
              <a:xfrm>
                <a:off x="1913040" y="1592640"/>
                <a:ext cx="1192680" cy="889560"/>
              </a:xfrm>
              <a:custGeom>
                <a:avLst/>
                <a:gdLst>
                  <a:gd name="textAreaLeft" fmla="*/ 0 w 1192680"/>
                  <a:gd name="textAreaRight" fmla="*/ 1193040 w 1192680"/>
                  <a:gd name="textAreaTop" fmla="*/ 0 h 889560"/>
                  <a:gd name="textAreaBottom" fmla="*/ 889920 h 889560"/>
                </a:gdLst>
                <a:ah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96" name="TextBox 21"/>
              <p:cNvSpPr/>
              <p:nvPr/>
            </p:nvSpPr>
            <p:spPr>
              <a:xfrm>
                <a:off x="1913040" y="1466640"/>
                <a:ext cx="1192680" cy="101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597" name="TextBox 22"/>
            <p:cNvSpPr/>
            <p:nvPr/>
          </p:nvSpPr>
          <p:spPr>
            <a:xfrm>
              <a:off x="1913040" y="1666440"/>
              <a:ext cx="1192680" cy="738360"/>
            </a:xfrm>
            <a:prstGeom prst="rect">
              <a:avLst/>
            </a:prstGeom>
            <a:noFill/>
            <a:ln w="0">
              <a:noFill/>
            </a:ln>
          </p:spPr>
          <p:style>
            <a:lnRef idx="0"/>
            <a:fillRef idx="0"/>
            <a:effectRef idx="0"/>
            <a:fontRef idx="minor"/>
          </p:style>
          <p:txBody>
            <a:bodyPr lIns="0" rIns="0" tIns="0" bIns="0" anchor="t">
              <a:spAutoFit/>
            </a:bodyPr>
            <a:p>
              <a:pPr algn="ctr" defTabSz="914400">
                <a:lnSpc>
                  <a:spcPts val="5817"/>
                </a:lnSpc>
              </a:pPr>
              <a:r>
                <a:rPr b="1" lang="en-US" sz="4160" spc="-1" strike="noStrike">
                  <a:solidFill>
                    <a:srgbClr val="fbfbfc"/>
                  </a:solidFill>
                  <a:latin typeface="Montserrat Bold"/>
                  <a:ea typeface="Montserrat Bold"/>
                </a:rPr>
                <a:t>02</a:t>
              </a:r>
              <a:endParaRPr b="0" lang="en-US" sz="4160" spc="-1" strike="noStrike">
                <a:solidFill>
                  <a:srgbClr val="000000"/>
                </a:solidFill>
                <a:latin typeface="Arial"/>
              </a:endParaRPr>
            </a:p>
          </p:txBody>
        </p:sp>
      </p:grpSp>
      <p:sp>
        <p:nvSpPr>
          <p:cNvPr id="598" name="TextBox 23"/>
          <p:cNvSpPr/>
          <p:nvPr/>
        </p:nvSpPr>
        <p:spPr>
          <a:xfrm>
            <a:off x="2194560" y="4082760"/>
            <a:ext cx="14689440" cy="3865320"/>
          </a:xfrm>
          <a:prstGeom prst="rect">
            <a:avLst/>
          </a:prstGeom>
          <a:noFill/>
          <a:ln w="0">
            <a:noFill/>
          </a:ln>
        </p:spPr>
        <p:style>
          <a:lnRef idx="0"/>
          <a:fillRef idx="0"/>
          <a:effectRef idx="0"/>
          <a:fontRef idx="minor"/>
        </p:style>
        <p:txBody>
          <a:bodyPr lIns="0" rIns="0" tIns="0" bIns="0" anchor="t">
            <a:spAutoFit/>
          </a:bodyPr>
          <a:p>
            <a:pPr algn="just" defTabSz="914400">
              <a:lnSpc>
                <a:spcPts val="4348"/>
              </a:lnSpc>
            </a:pPr>
            <a:r>
              <a:rPr b="1" lang="en-US" sz="3100" spc="-1" strike="noStrike">
                <a:solidFill>
                  <a:srgbClr val="000000"/>
                </a:solidFill>
                <a:latin typeface="Montserrat Bold"/>
                <a:ea typeface="Montserrat Bold"/>
              </a:rPr>
              <a:t>Avant d’analyser les données, il est souvent nécessaire de les nettoyer ou de les transformer. Les étapes communes incluent :</a:t>
            </a:r>
            <a:endParaRPr b="0" lang="en-US" sz="3100" spc="-1" strike="noStrike">
              <a:solidFill>
                <a:srgbClr val="000000"/>
              </a:solidFill>
              <a:latin typeface="Arial"/>
            </a:endParaRPr>
          </a:p>
          <a:p>
            <a:pPr algn="just" defTabSz="914400">
              <a:lnSpc>
                <a:spcPts val="4348"/>
              </a:lnSpc>
            </a:pPr>
            <a:r>
              <a:rPr b="1" lang="en-US" sz="3100" spc="-1" strike="noStrike">
                <a:solidFill>
                  <a:srgbClr val="ad623c"/>
                </a:solidFill>
                <a:latin typeface="Montserrat Bold"/>
                <a:ea typeface="Montserrat Bold"/>
              </a:rPr>
              <a:t>Redimensionnement</a:t>
            </a:r>
            <a:r>
              <a:rPr b="1" lang="en-US" sz="3100" spc="-1" strike="noStrike">
                <a:solidFill>
                  <a:srgbClr val="000000"/>
                </a:solidFill>
                <a:latin typeface="Montserrat Bold"/>
                <a:ea typeface="Montserrat Bold"/>
              </a:rPr>
              <a:t> : Adapter la taille de l’image à celle requise par un modèle.</a:t>
            </a:r>
            <a:endParaRPr b="0" lang="en-US" sz="3100" spc="-1" strike="noStrike">
              <a:solidFill>
                <a:srgbClr val="000000"/>
              </a:solidFill>
              <a:latin typeface="Arial"/>
            </a:endParaRPr>
          </a:p>
          <a:p>
            <a:pPr algn="just" defTabSz="914400">
              <a:lnSpc>
                <a:spcPts val="4348"/>
              </a:lnSpc>
            </a:pPr>
            <a:r>
              <a:rPr b="1" lang="en-US" sz="3100" spc="-1" strike="noStrike">
                <a:solidFill>
                  <a:srgbClr val="ad623c"/>
                </a:solidFill>
                <a:latin typeface="Montserrat Bold"/>
                <a:ea typeface="Montserrat Bold"/>
              </a:rPr>
              <a:t>Normalisation</a:t>
            </a:r>
            <a:r>
              <a:rPr b="1" lang="en-US" sz="3100" spc="-1" strike="noStrike">
                <a:solidFill>
                  <a:srgbClr val="000000"/>
                </a:solidFill>
                <a:latin typeface="Montserrat Bold"/>
                <a:ea typeface="Montserrat Bold"/>
              </a:rPr>
              <a:t> : Mettre les pixels dans une plage entre 0 et 1 pour faciliter les calculs.</a:t>
            </a:r>
            <a:endParaRPr b="0" lang="en-US" sz="3100" spc="-1" strike="noStrike">
              <a:solidFill>
                <a:srgbClr val="000000"/>
              </a:solidFill>
              <a:latin typeface="Arial"/>
            </a:endParaRPr>
          </a:p>
          <a:p>
            <a:pPr algn="just" defTabSz="914400">
              <a:lnSpc>
                <a:spcPts val="4348"/>
              </a:lnSpc>
            </a:pPr>
            <a:r>
              <a:rPr b="1" lang="en-US" sz="3100" spc="-1" strike="noStrike">
                <a:solidFill>
                  <a:srgbClr val="ad623c"/>
                </a:solidFill>
                <a:latin typeface="Montserrat Bold"/>
                <a:ea typeface="Montserrat Bold"/>
              </a:rPr>
              <a:t>Réduction du bruit </a:t>
            </a:r>
            <a:r>
              <a:rPr b="1" lang="en-US" sz="3100" spc="-1" strike="noStrike">
                <a:solidFill>
                  <a:srgbClr val="000000"/>
                </a:solidFill>
                <a:latin typeface="Montserrat Bold"/>
                <a:ea typeface="Montserrat Bold"/>
              </a:rPr>
              <a:t>: Éliminer les irrégularités dans l’image.</a:t>
            </a:r>
            <a:endParaRPr b="0" lang="en-US" sz="3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99" name="Group 2"/>
          <p:cNvGrpSpPr/>
          <p:nvPr/>
        </p:nvGrpSpPr>
        <p:grpSpPr>
          <a:xfrm>
            <a:off x="15552720" y="557640"/>
            <a:ext cx="1140840" cy="470880"/>
            <a:chOff x="15552720" y="557640"/>
            <a:chExt cx="1140840" cy="470880"/>
          </a:xfrm>
        </p:grpSpPr>
        <p:grpSp>
          <p:nvGrpSpPr>
            <p:cNvPr id="600" name="Group 3"/>
            <p:cNvGrpSpPr/>
            <p:nvPr/>
          </p:nvGrpSpPr>
          <p:grpSpPr>
            <a:xfrm>
              <a:off x="15552720" y="557640"/>
              <a:ext cx="470880" cy="470880"/>
              <a:chOff x="15552720" y="557640"/>
              <a:chExt cx="470880" cy="470880"/>
            </a:xfrm>
          </p:grpSpPr>
          <p:sp>
            <p:nvSpPr>
              <p:cNvPr id="601" name="Freeform 4"/>
              <p:cNvSpPr/>
              <p:nvPr/>
            </p:nvSpPr>
            <p:spPr>
              <a:xfrm>
                <a:off x="155527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02" name="TextBox 5"/>
              <p:cNvSpPr/>
              <p:nvPr/>
            </p:nvSpPr>
            <p:spPr>
              <a:xfrm>
                <a:off x="155970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603" name="Group 6"/>
            <p:cNvGrpSpPr/>
            <p:nvPr/>
          </p:nvGrpSpPr>
          <p:grpSpPr>
            <a:xfrm>
              <a:off x="15776280" y="557640"/>
              <a:ext cx="470880" cy="470880"/>
              <a:chOff x="15776280" y="557640"/>
              <a:chExt cx="470880" cy="470880"/>
            </a:xfrm>
          </p:grpSpPr>
          <p:sp>
            <p:nvSpPr>
              <p:cNvPr id="604" name="Freeform 7"/>
              <p:cNvSpPr/>
              <p:nvPr/>
            </p:nvSpPr>
            <p:spPr>
              <a:xfrm>
                <a:off x="157762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05" name="TextBox 8"/>
              <p:cNvSpPr/>
              <p:nvPr/>
            </p:nvSpPr>
            <p:spPr>
              <a:xfrm>
                <a:off x="158202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606" name="Group 9"/>
            <p:cNvGrpSpPr/>
            <p:nvPr/>
          </p:nvGrpSpPr>
          <p:grpSpPr>
            <a:xfrm>
              <a:off x="15999480" y="557640"/>
              <a:ext cx="470880" cy="470880"/>
              <a:chOff x="15999480" y="557640"/>
              <a:chExt cx="470880" cy="470880"/>
            </a:xfrm>
          </p:grpSpPr>
          <p:sp>
            <p:nvSpPr>
              <p:cNvPr id="607" name="Freeform 10"/>
              <p:cNvSpPr/>
              <p:nvPr/>
            </p:nvSpPr>
            <p:spPr>
              <a:xfrm>
                <a:off x="159994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08" name="TextBox 11"/>
              <p:cNvSpPr/>
              <p:nvPr/>
            </p:nvSpPr>
            <p:spPr>
              <a:xfrm>
                <a:off x="160437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609" name="Group 12"/>
            <p:cNvGrpSpPr/>
            <p:nvPr/>
          </p:nvGrpSpPr>
          <p:grpSpPr>
            <a:xfrm>
              <a:off x="16222680" y="557640"/>
              <a:ext cx="470880" cy="470880"/>
              <a:chOff x="16222680" y="557640"/>
              <a:chExt cx="470880" cy="470880"/>
            </a:xfrm>
          </p:grpSpPr>
          <p:sp>
            <p:nvSpPr>
              <p:cNvPr id="610" name="Freeform 13"/>
              <p:cNvSpPr/>
              <p:nvPr/>
            </p:nvSpPr>
            <p:spPr>
              <a:xfrm>
                <a:off x="162226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11" name="TextBox 14"/>
              <p:cNvSpPr/>
              <p:nvPr/>
            </p:nvSpPr>
            <p:spPr>
              <a:xfrm>
                <a:off x="162669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sp>
        <p:nvSpPr>
          <p:cNvPr id="612" name="Freeform 15"/>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13" name="TextBox 16"/>
          <p:cNvSpPr/>
          <p:nvPr/>
        </p:nvSpPr>
        <p:spPr>
          <a:xfrm>
            <a:off x="4403160" y="1474200"/>
            <a:ext cx="9481320" cy="580680"/>
          </a:xfrm>
          <a:prstGeom prst="rect">
            <a:avLst/>
          </a:prstGeom>
          <a:noFill/>
          <a:ln w="0">
            <a:noFill/>
          </a:ln>
        </p:spPr>
        <p:style>
          <a:lnRef idx="0"/>
          <a:fillRef idx="0"/>
          <a:effectRef idx="0"/>
          <a:fontRef idx="minor"/>
        </p:style>
        <p:txBody>
          <a:bodyPr lIns="0" rIns="0" tIns="0" bIns="0" anchor="t">
            <a:spAutoFit/>
          </a:bodyPr>
          <a:p>
            <a:pPr algn="ctr" defTabSz="914400">
              <a:lnSpc>
                <a:spcPts val="4569"/>
              </a:lnSpc>
            </a:pPr>
            <a:r>
              <a:rPr b="1" lang="en-US" sz="4230" spc="-1" strike="noStrike">
                <a:solidFill>
                  <a:srgbClr val="ad623c"/>
                </a:solidFill>
                <a:latin typeface="Montserrat Bold"/>
                <a:ea typeface="Montserrat Bold"/>
              </a:rPr>
              <a:t>Extraction des caractéristiques</a:t>
            </a:r>
            <a:endParaRPr b="0" lang="en-US" sz="4230" spc="-1" strike="noStrike">
              <a:solidFill>
                <a:srgbClr val="000000"/>
              </a:solidFill>
              <a:latin typeface="Arial"/>
            </a:endParaRPr>
          </a:p>
        </p:txBody>
      </p:sp>
      <p:sp>
        <p:nvSpPr>
          <p:cNvPr id="614" name="TextBox 17"/>
          <p:cNvSpPr/>
          <p:nvPr/>
        </p:nvSpPr>
        <p:spPr>
          <a:xfrm>
            <a:off x="1028880" y="480600"/>
            <a:ext cx="415440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Fontionnement</a:t>
            </a:r>
            <a:endParaRPr b="0" lang="en-US" sz="3170" spc="-1" strike="noStrike">
              <a:solidFill>
                <a:srgbClr val="000000"/>
              </a:solidFill>
              <a:latin typeface="Arial"/>
            </a:endParaRPr>
          </a:p>
        </p:txBody>
      </p:sp>
      <p:grpSp>
        <p:nvGrpSpPr>
          <p:cNvPr id="615" name="Group 18"/>
          <p:cNvGrpSpPr/>
          <p:nvPr/>
        </p:nvGrpSpPr>
        <p:grpSpPr>
          <a:xfrm>
            <a:off x="1913040" y="1466640"/>
            <a:ext cx="1192680" cy="1015560"/>
            <a:chOff x="1913040" y="1466640"/>
            <a:chExt cx="1192680" cy="1015560"/>
          </a:xfrm>
        </p:grpSpPr>
        <p:grpSp>
          <p:nvGrpSpPr>
            <p:cNvPr id="616" name="Group 19"/>
            <p:cNvGrpSpPr/>
            <p:nvPr/>
          </p:nvGrpSpPr>
          <p:grpSpPr>
            <a:xfrm>
              <a:off x="1913040" y="1466640"/>
              <a:ext cx="1192680" cy="1015560"/>
              <a:chOff x="1913040" y="1466640"/>
              <a:chExt cx="1192680" cy="1015560"/>
            </a:xfrm>
          </p:grpSpPr>
          <p:sp>
            <p:nvSpPr>
              <p:cNvPr id="617" name="Freeform 20"/>
              <p:cNvSpPr/>
              <p:nvPr/>
            </p:nvSpPr>
            <p:spPr>
              <a:xfrm>
                <a:off x="1913040" y="1592640"/>
                <a:ext cx="1192680" cy="889560"/>
              </a:xfrm>
              <a:custGeom>
                <a:avLst/>
                <a:gdLst>
                  <a:gd name="textAreaLeft" fmla="*/ 0 w 1192680"/>
                  <a:gd name="textAreaRight" fmla="*/ 1193040 w 1192680"/>
                  <a:gd name="textAreaTop" fmla="*/ 0 h 889560"/>
                  <a:gd name="textAreaBottom" fmla="*/ 889920 h 889560"/>
                </a:gdLst>
                <a:ah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18" name="TextBox 21"/>
              <p:cNvSpPr/>
              <p:nvPr/>
            </p:nvSpPr>
            <p:spPr>
              <a:xfrm>
                <a:off x="1913040" y="1466640"/>
                <a:ext cx="1192680" cy="101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619" name="TextBox 22"/>
            <p:cNvSpPr/>
            <p:nvPr/>
          </p:nvSpPr>
          <p:spPr>
            <a:xfrm>
              <a:off x="1913040" y="1666440"/>
              <a:ext cx="1192680" cy="738360"/>
            </a:xfrm>
            <a:prstGeom prst="rect">
              <a:avLst/>
            </a:prstGeom>
            <a:noFill/>
            <a:ln w="0">
              <a:noFill/>
            </a:ln>
          </p:spPr>
          <p:style>
            <a:lnRef idx="0"/>
            <a:fillRef idx="0"/>
            <a:effectRef idx="0"/>
            <a:fontRef idx="minor"/>
          </p:style>
          <p:txBody>
            <a:bodyPr lIns="0" rIns="0" tIns="0" bIns="0" anchor="t">
              <a:spAutoFit/>
            </a:bodyPr>
            <a:p>
              <a:pPr algn="ctr" defTabSz="914400">
                <a:lnSpc>
                  <a:spcPts val="5817"/>
                </a:lnSpc>
              </a:pPr>
              <a:r>
                <a:rPr b="1" lang="en-US" sz="4160" spc="-1" strike="noStrike">
                  <a:solidFill>
                    <a:srgbClr val="fbfbfc"/>
                  </a:solidFill>
                  <a:latin typeface="Montserrat Bold"/>
                  <a:ea typeface="Montserrat Bold"/>
                </a:rPr>
                <a:t>03</a:t>
              </a:r>
              <a:endParaRPr b="0" lang="en-US" sz="4160" spc="-1" strike="noStrike">
                <a:solidFill>
                  <a:srgbClr val="000000"/>
                </a:solidFill>
                <a:latin typeface="Arial"/>
              </a:endParaRPr>
            </a:p>
          </p:txBody>
        </p:sp>
      </p:grpSp>
      <p:sp>
        <p:nvSpPr>
          <p:cNvPr id="620" name="TextBox 23"/>
          <p:cNvSpPr/>
          <p:nvPr/>
        </p:nvSpPr>
        <p:spPr>
          <a:xfrm>
            <a:off x="2194560" y="4082760"/>
            <a:ext cx="14689440" cy="3313080"/>
          </a:xfrm>
          <a:prstGeom prst="rect">
            <a:avLst/>
          </a:prstGeom>
          <a:noFill/>
          <a:ln w="0">
            <a:noFill/>
          </a:ln>
        </p:spPr>
        <p:style>
          <a:lnRef idx="0"/>
          <a:fillRef idx="0"/>
          <a:effectRef idx="0"/>
          <a:fontRef idx="minor"/>
        </p:style>
        <p:txBody>
          <a:bodyPr lIns="0" rIns="0" tIns="0" bIns="0" anchor="t">
            <a:spAutoFit/>
          </a:bodyPr>
          <a:p>
            <a:pPr algn="just" defTabSz="914400">
              <a:lnSpc>
                <a:spcPts val="4348"/>
              </a:lnSpc>
            </a:pPr>
            <a:r>
              <a:rPr b="1" lang="en-US" sz="3100" spc="-1" strike="noStrike">
                <a:solidFill>
                  <a:srgbClr val="000000"/>
                </a:solidFill>
                <a:latin typeface="Montserrat Bold"/>
                <a:ea typeface="Montserrat Bold"/>
              </a:rPr>
              <a:t>Pour comprendre une image, il faut extraire des informations importantes :</a:t>
            </a:r>
            <a:endParaRPr b="0" lang="en-US" sz="3100" spc="-1" strike="noStrike">
              <a:solidFill>
                <a:srgbClr val="000000"/>
              </a:solidFill>
              <a:latin typeface="Arial"/>
            </a:endParaRPr>
          </a:p>
          <a:p>
            <a:pPr algn="just" defTabSz="914400">
              <a:lnSpc>
                <a:spcPts val="4348"/>
              </a:lnSpc>
            </a:pPr>
            <a:r>
              <a:rPr b="1" lang="en-US" sz="3100" spc="-1" strike="noStrike">
                <a:solidFill>
                  <a:srgbClr val="ad623c"/>
                </a:solidFill>
                <a:latin typeface="Montserrat Bold"/>
                <a:ea typeface="Montserrat Bold"/>
              </a:rPr>
              <a:t>Caractéristiques simples </a:t>
            </a:r>
            <a:r>
              <a:rPr b="1" lang="en-US" sz="3100" spc="-1" strike="noStrike">
                <a:solidFill>
                  <a:srgbClr val="000000"/>
                </a:solidFill>
                <a:latin typeface="Montserrat Bold"/>
                <a:ea typeface="Montserrat Bold"/>
              </a:rPr>
              <a:t>: Contours, bords, textures, couleurs, formes.</a:t>
            </a:r>
            <a:endParaRPr b="0" lang="en-US" sz="3100" spc="-1" strike="noStrike">
              <a:solidFill>
                <a:srgbClr val="000000"/>
              </a:solidFill>
              <a:latin typeface="Arial"/>
            </a:endParaRPr>
          </a:p>
          <a:p>
            <a:pPr algn="just" defTabSz="914400">
              <a:lnSpc>
                <a:spcPts val="4348"/>
              </a:lnSpc>
            </a:pPr>
            <a:r>
              <a:rPr b="1" lang="en-US" sz="3100" spc="-1" strike="noStrike">
                <a:solidFill>
                  <a:srgbClr val="ad623c"/>
                </a:solidFill>
                <a:latin typeface="Montserrat Bold"/>
                <a:ea typeface="Montserrat Bold"/>
              </a:rPr>
              <a:t>Caractéristiques complexes</a:t>
            </a:r>
            <a:r>
              <a:rPr b="1" lang="en-US" sz="3100" spc="-1" strike="noStrike">
                <a:solidFill>
                  <a:srgbClr val="000000"/>
                </a:solidFill>
                <a:latin typeface="Montserrat Bold"/>
                <a:ea typeface="Montserrat Bold"/>
              </a:rPr>
              <a:t> : Apprises automatiquement à l’aide de modèles de deep learning comme les réseaux de neurones convolutifs (</a:t>
            </a:r>
            <a:r>
              <a:rPr b="1" lang="en-US" sz="3100" spc="-1" strike="noStrike">
                <a:solidFill>
                  <a:srgbClr val="ad623c"/>
                </a:solidFill>
                <a:latin typeface="Montserrat Bold"/>
                <a:ea typeface="Montserrat Bold"/>
              </a:rPr>
              <a:t>CNN</a:t>
            </a:r>
            <a:r>
              <a:rPr b="1" lang="en-US" sz="3100" spc="-1" strike="noStrike">
                <a:solidFill>
                  <a:srgbClr val="000000"/>
                </a:solidFill>
                <a:latin typeface="Montserrat Bold"/>
                <a:ea typeface="Montserrat Bold"/>
              </a:rPr>
              <a:t>).</a:t>
            </a:r>
            <a:endParaRPr b="0" lang="en-US" sz="3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21" name="Group 2"/>
          <p:cNvGrpSpPr/>
          <p:nvPr/>
        </p:nvGrpSpPr>
        <p:grpSpPr>
          <a:xfrm>
            <a:off x="15552720" y="557640"/>
            <a:ext cx="1140840" cy="470880"/>
            <a:chOff x="15552720" y="557640"/>
            <a:chExt cx="1140840" cy="470880"/>
          </a:xfrm>
        </p:grpSpPr>
        <p:grpSp>
          <p:nvGrpSpPr>
            <p:cNvPr id="622" name="Group 3"/>
            <p:cNvGrpSpPr/>
            <p:nvPr/>
          </p:nvGrpSpPr>
          <p:grpSpPr>
            <a:xfrm>
              <a:off x="15552720" y="557640"/>
              <a:ext cx="470880" cy="470880"/>
              <a:chOff x="15552720" y="557640"/>
              <a:chExt cx="470880" cy="470880"/>
            </a:xfrm>
          </p:grpSpPr>
          <p:sp>
            <p:nvSpPr>
              <p:cNvPr id="623" name="Freeform 4"/>
              <p:cNvSpPr/>
              <p:nvPr/>
            </p:nvSpPr>
            <p:spPr>
              <a:xfrm>
                <a:off x="155527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24" name="TextBox 5"/>
              <p:cNvSpPr/>
              <p:nvPr/>
            </p:nvSpPr>
            <p:spPr>
              <a:xfrm>
                <a:off x="155970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625" name="Group 6"/>
            <p:cNvGrpSpPr/>
            <p:nvPr/>
          </p:nvGrpSpPr>
          <p:grpSpPr>
            <a:xfrm>
              <a:off x="15776280" y="557640"/>
              <a:ext cx="470880" cy="470880"/>
              <a:chOff x="15776280" y="557640"/>
              <a:chExt cx="470880" cy="470880"/>
            </a:xfrm>
          </p:grpSpPr>
          <p:sp>
            <p:nvSpPr>
              <p:cNvPr id="626" name="Freeform 7"/>
              <p:cNvSpPr/>
              <p:nvPr/>
            </p:nvSpPr>
            <p:spPr>
              <a:xfrm>
                <a:off x="157762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27" name="TextBox 8"/>
              <p:cNvSpPr/>
              <p:nvPr/>
            </p:nvSpPr>
            <p:spPr>
              <a:xfrm>
                <a:off x="158202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628" name="Group 9"/>
            <p:cNvGrpSpPr/>
            <p:nvPr/>
          </p:nvGrpSpPr>
          <p:grpSpPr>
            <a:xfrm>
              <a:off x="15999480" y="557640"/>
              <a:ext cx="470880" cy="470880"/>
              <a:chOff x="15999480" y="557640"/>
              <a:chExt cx="470880" cy="470880"/>
            </a:xfrm>
          </p:grpSpPr>
          <p:sp>
            <p:nvSpPr>
              <p:cNvPr id="629" name="Freeform 10"/>
              <p:cNvSpPr/>
              <p:nvPr/>
            </p:nvSpPr>
            <p:spPr>
              <a:xfrm>
                <a:off x="159994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30" name="TextBox 11"/>
              <p:cNvSpPr/>
              <p:nvPr/>
            </p:nvSpPr>
            <p:spPr>
              <a:xfrm>
                <a:off x="160437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631" name="Group 12"/>
            <p:cNvGrpSpPr/>
            <p:nvPr/>
          </p:nvGrpSpPr>
          <p:grpSpPr>
            <a:xfrm>
              <a:off x="16222680" y="557640"/>
              <a:ext cx="470880" cy="470880"/>
              <a:chOff x="16222680" y="557640"/>
              <a:chExt cx="470880" cy="470880"/>
            </a:xfrm>
          </p:grpSpPr>
          <p:sp>
            <p:nvSpPr>
              <p:cNvPr id="632" name="Freeform 13"/>
              <p:cNvSpPr/>
              <p:nvPr/>
            </p:nvSpPr>
            <p:spPr>
              <a:xfrm>
                <a:off x="162226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33" name="TextBox 14"/>
              <p:cNvSpPr/>
              <p:nvPr/>
            </p:nvSpPr>
            <p:spPr>
              <a:xfrm>
                <a:off x="162669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sp>
        <p:nvSpPr>
          <p:cNvPr id="634" name="Freeform 15"/>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35" name="TextBox 16"/>
          <p:cNvSpPr/>
          <p:nvPr/>
        </p:nvSpPr>
        <p:spPr>
          <a:xfrm>
            <a:off x="4403160" y="1474200"/>
            <a:ext cx="9481320" cy="580680"/>
          </a:xfrm>
          <a:prstGeom prst="rect">
            <a:avLst/>
          </a:prstGeom>
          <a:noFill/>
          <a:ln w="0">
            <a:noFill/>
          </a:ln>
        </p:spPr>
        <p:style>
          <a:lnRef idx="0"/>
          <a:fillRef idx="0"/>
          <a:effectRef idx="0"/>
          <a:fontRef idx="minor"/>
        </p:style>
        <p:txBody>
          <a:bodyPr lIns="0" rIns="0" tIns="0" bIns="0" anchor="t">
            <a:spAutoFit/>
          </a:bodyPr>
          <a:p>
            <a:pPr algn="ctr" defTabSz="914400">
              <a:lnSpc>
                <a:spcPts val="4569"/>
              </a:lnSpc>
            </a:pPr>
            <a:r>
              <a:rPr b="1" lang="en-US" sz="4230" spc="-1" strike="noStrike">
                <a:solidFill>
                  <a:srgbClr val="ad623c"/>
                </a:solidFill>
                <a:latin typeface="Montserrat Bold"/>
                <a:ea typeface="Montserrat Bold"/>
              </a:rPr>
              <a:t>Analyse et Interprétation</a:t>
            </a:r>
            <a:endParaRPr b="0" lang="en-US" sz="4230" spc="-1" strike="noStrike">
              <a:solidFill>
                <a:srgbClr val="000000"/>
              </a:solidFill>
              <a:latin typeface="Arial"/>
            </a:endParaRPr>
          </a:p>
        </p:txBody>
      </p:sp>
      <p:sp>
        <p:nvSpPr>
          <p:cNvPr id="636" name="TextBox 17"/>
          <p:cNvSpPr/>
          <p:nvPr/>
        </p:nvSpPr>
        <p:spPr>
          <a:xfrm>
            <a:off x="1028880" y="480600"/>
            <a:ext cx="415440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Fontionnement</a:t>
            </a:r>
            <a:endParaRPr b="0" lang="en-US" sz="3170" spc="-1" strike="noStrike">
              <a:solidFill>
                <a:srgbClr val="000000"/>
              </a:solidFill>
              <a:latin typeface="Arial"/>
            </a:endParaRPr>
          </a:p>
        </p:txBody>
      </p:sp>
      <p:grpSp>
        <p:nvGrpSpPr>
          <p:cNvPr id="637" name="Group 18"/>
          <p:cNvGrpSpPr/>
          <p:nvPr/>
        </p:nvGrpSpPr>
        <p:grpSpPr>
          <a:xfrm>
            <a:off x="1913040" y="1466640"/>
            <a:ext cx="1192680" cy="1015560"/>
            <a:chOff x="1913040" y="1466640"/>
            <a:chExt cx="1192680" cy="1015560"/>
          </a:xfrm>
        </p:grpSpPr>
        <p:grpSp>
          <p:nvGrpSpPr>
            <p:cNvPr id="638" name="Group 19"/>
            <p:cNvGrpSpPr/>
            <p:nvPr/>
          </p:nvGrpSpPr>
          <p:grpSpPr>
            <a:xfrm>
              <a:off x="1913040" y="1466640"/>
              <a:ext cx="1192680" cy="1015560"/>
              <a:chOff x="1913040" y="1466640"/>
              <a:chExt cx="1192680" cy="1015560"/>
            </a:xfrm>
          </p:grpSpPr>
          <p:sp>
            <p:nvSpPr>
              <p:cNvPr id="639" name="Freeform 20"/>
              <p:cNvSpPr/>
              <p:nvPr/>
            </p:nvSpPr>
            <p:spPr>
              <a:xfrm>
                <a:off x="1913040" y="1592640"/>
                <a:ext cx="1192680" cy="889560"/>
              </a:xfrm>
              <a:custGeom>
                <a:avLst/>
                <a:gdLst>
                  <a:gd name="textAreaLeft" fmla="*/ 0 w 1192680"/>
                  <a:gd name="textAreaRight" fmla="*/ 1193040 w 1192680"/>
                  <a:gd name="textAreaTop" fmla="*/ 0 h 889560"/>
                  <a:gd name="textAreaBottom" fmla="*/ 889920 h 889560"/>
                </a:gdLst>
                <a:ah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40" name="TextBox 21"/>
              <p:cNvSpPr/>
              <p:nvPr/>
            </p:nvSpPr>
            <p:spPr>
              <a:xfrm>
                <a:off x="1913040" y="1466640"/>
                <a:ext cx="1192680" cy="101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641" name="TextBox 22"/>
            <p:cNvSpPr/>
            <p:nvPr/>
          </p:nvSpPr>
          <p:spPr>
            <a:xfrm>
              <a:off x="1913040" y="1666440"/>
              <a:ext cx="1192680" cy="738360"/>
            </a:xfrm>
            <a:prstGeom prst="rect">
              <a:avLst/>
            </a:prstGeom>
            <a:noFill/>
            <a:ln w="0">
              <a:noFill/>
            </a:ln>
          </p:spPr>
          <p:style>
            <a:lnRef idx="0"/>
            <a:fillRef idx="0"/>
            <a:effectRef idx="0"/>
            <a:fontRef idx="minor"/>
          </p:style>
          <p:txBody>
            <a:bodyPr lIns="0" rIns="0" tIns="0" bIns="0" anchor="t">
              <a:spAutoFit/>
            </a:bodyPr>
            <a:p>
              <a:pPr algn="ctr" defTabSz="914400">
                <a:lnSpc>
                  <a:spcPts val="5817"/>
                </a:lnSpc>
              </a:pPr>
              <a:r>
                <a:rPr b="1" lang="en-US" sz="4160" spc="-1" strike="noStrike">
                  <a:solidFill>
                    <a:srgbClr val="fbfbfc"/>
                  </a:solidFill>
                  <a:latin typeface="Montserrat Bold"/>
                  <a:ea typeface="Montserrat Bold"/>
                </a:rPr>
                <a:t>04</a:t>
              </a:r>
              <a:endParaRPr b="0" lang="en-US" sz="4160" spc="-1" strike="noStrike">
                <a:solidFill>
                  <a:srgbClr val="000000"/>
                </a:solidFill>
                <a:latin typeface="Arial"/>
              </a:endParaRPr>
            </a:p>
          </p:txBody>
        </p:sp>
      </p:grpSp>
      <p:sp>
        <p:nvSpPr>
          <p:cNvPr id="642" name="TextBox 23"/>
          <p:cNvSpPr/>
          <p:nvPr/>
        </p:nvSpPr>
        <p:spPr>
          <a:xfrm>
            <a:off x="1210320" y="4082760"/>
            <a:ext cx="15867000" cy="3865320"/>
          </a:xfrm>
          <a:prstGeom prst="rect">
            <a:avLst/>
          </a:prstGeom>
          <a:noFill/>
          <a:ln w="0">
            <a:noFill/>
          </a:ln>
        </p:spPr>
        <p:style>
          <a:lnRef idx="0"/>
          <a:fillRef idx="0"/>
          <a:effectRef idx="0"/>
          <a:fontRef idx="minor"/>
        </p:style>
        <p:txBody>
          <a:bodyPr lIns="0" rIns="0" tIns="0" bIns="0" anchor="t">
            <a:spAutoFit/>
          </a:bodyPr>
          <a:p>
            <a:pPr algn="just" defTabSz="914400">
              <a:lnSpc>
                <a:spcPts val="4348"/>
              </a:lnSpc>
            </a:pPr>
            <a:r>
              <a:rPr b="1" lang="en-US" sz="3100" spc="-1" strike="noStrike">
                <a:solidFill>
                  <a:srgbClr val="000000"/>
                </a:solidFill>
                <a:latin typeface="Montserrat Bold"/>
                <a:ea typeface="Montserrat Bold"/>
              </a:rPr>
              <a:t>À partir des caractéristiques extraites, l’algorithme effectue des tâches spécifiques :</a:t>
            </a:r>
            <a:endParaRPr b="0" lang="en-US" sz="3100" spc="-1" strike="noStrike">
              <a:solidFill>
                <a:srgbClr val="000000"/>
              </a:solidFill>
              <a:latin typeface="Arial"/>
            </a:endParaRPr>
          </a:p>
          <a:p>
            <a:pPr algn="just" defTabSz="914400">
              <a:lnSpc>
                <a:spcPts val="4348"/>
              </a:lnSpc>
            </a:pPr>
            <a:r>
              <a:rPr b="1" lang="en-US" sz="3100" spc="-1" strike="noStrike">
                <a:solidFill>
                  <a:srgbClr val="ad623c"/>
                </a:solidFill>
                <a:latin typeface="Montserrat Bold"/>
                <a:ea typeface="Montserrat Bold"/>
              </a:rPr>
              <a:t>- Classification </a:t>
            </a:r>
            <a:r>
              <a:rPr b="1" lang="en-US" sz="3100" spc="-1" strike="noStrike">
                <a:solidFill>
                  <a:srgbClr val="000000"/>
                </a:solidFill>
                <a:latin typeface="Montserrat Bold"/>
                <a:ea typeface="Montserrat Bold"/>
              </a:rPr>
              <a:t>: Associer une image à une catégorie (</a:t>
            </a:r>
            <a:r>
              <a:rPr b="1" lang="en-US" sz="3100" spc="-1" strike="noStrike">
                <a:solidFill>
                  <a:srgbClr val="ad623c"/>
                </a:solidFill>
                <a:latin typeface="Montserrat Bold"/>
                <a:ea typeface="Montserrat Bold"/>
              </a:rPr>
              <a:t>Ex:</a:t>
            </a:r>
            <a:r>
              <a:rPr b="1" lang="en-US" sz="3100" spc="-1" strike="noStrike">
                <a:solidFill>
                  <a:srgbClr val="000000"/>
                </a:solidFill>
                <a:latin typeface="Montserrat Bold"/>
                <a:ea typeface="Montserrat Bold"/>
              </a:rPr>
              <a:t>  "chien", "chat").</a:t>
            </a:r>
            <a:endParaRPr b="0" lang="en-US" sz="3100" spc="-1" strike="noStrike">
              <a:solidFill>
                <a:srgbClr val="000000"/>
              </a:solidFill>
              <a:latin typeface="Arial"/>
            </a:endParaRPr>
          </a:p>
          <a:p>
            <a:pPr algn="just" defTabSz="914400">
              <a:lnSpc>
                <a:spcPts val="4348"/>
              </a:lnSpc>
            </a:pPr>
            <a:r>
              <a:rPr b="1" lang="en-US" sz="3100" spc="-1" strike="noStrike">
                <a:solidFill>
                  <a:srgbClr val="ad623c"/>
                </a:solidFill>
                <a:latin typeface="Montserrat Bold"/>
                <a:ea typeface="Montserrat Bold"/>
              </a:rPr>
              <a:t>- Détection d’objets</a:t>
            </a:r>
            <a:r>
              <a:rPr b="1" lang="en-US" sz="3100" spc="-1" strike="noStrike">
                <a:solidFill>
                  <a:srgbClr val="000000"/>
                </a:solidFill>
                <a:latin typeface="Montserrat Bold"/>
                <a:ea typeface="Montserrat Bold"/>
              </a:rPr>
              <a:t> : Identifier et localiser des objets spécifiques dans une image.</a:t>
            </a:r>
            <a:endParaRPr b="0" lang="en-US" sz="3100" spc="-1" strike="noStrike">
              <a:solidFill>
                <a:srgbClr val="000000"/>
              </a:solidFill>
              <a:latin typeface="Arial"/>
            </a:endParaRPr>
          </a:p>
          <a:p>
            <a:pPr algn="just" defTabSz="914400">
              <a:lnSpc>
                <a:spcPts val="4348"/>
              </a:lnSpc>
            </a:pPr>
            <a:r>
              <a:rPr b="1" lang="en-US" sz="3100" spc="-1" strike="noStrike">
                <a:solidFill>
                  <a:srgbClr val="ad623c"/>
                </a:solidFill>
                <a:latin typeface="Montserrat Bold"/>
                <a:ea typeface="Montserrat Bold"/>
              </a:rPr>
              <a:t>-</a:t>
            </a:r>
            <a:r>
              <a:rPr b="1" lang="en-US" sz="3100" spc="-1" strike="noStrike">
                <a:solidFill>
                  <a:srgbClr val="000000"/>
                </a:solidFill>
                <a:latin typeface="Montserrat Bold"/>
                <a:ea typeface="Montserrat Bold"/>
              </a:rPr>
              <a:t> </a:t>
            </a:r>
            <a:r>
              <a:rPr b="1" lang="en-US" sz="3100" spc="-1" strike="noStrike">
                <a:solidFill>
                  <a:srgbClr val="ad623c"/>
                </a:solidFill>
                <a:latin typeface="Montserrat Bold"/>
                <a:ea typeface="Montserrat Bold"/>
              </a:rPr>
              <a:t>Segmentation</a:t>
            </a:r>
            <a:r>
              <a:rPr b="1" lang="en-US" sz="3100" spc="-1" strike="noStrike">
                <a:solidFill>
                  <a:srgbClr val="000000"/>
                </a:solidFill>
                <a:latin typeface="Montserrat Bold"/>
                <a:ea typeface="Montserrat Bold"/>
              </a:rPr>
              <a:t> : Diviser une image en régions significatives (</a:t>
            </a:r>
            <a:r>
              <a:rPr b="1" lang="en-US" sz="3100" spc="-1" strike="noStrike">
                <a:solidFill>
                  <a:srgbClr val="ad623c"/>
                </a:solidFill>
                <a:latin typeface="Montserrat Bold"/>
                <a:ea typeface="Montserrat Bold"/>
              </a:rPr>
              <a:t>Ex: </a:t>
            </a:r>
            <a:r>
              <a:rPr b="1" lang="en-US" sz="3100" spc="-1" strike="noStrike">
                <a:solidFill>
                  <a:srgbClr val="000000"/>
                </a:solidFill>
                <a:latin typeface="Montserrat Bold"/>
                <a:ea typeface="Montserrat Bold"/>
              </a:rPr>
              <a:t> séparer le fond d'un objet).</a:t>
            </a:r>
            <a:endParaRPr b="0" lang="en-US" sz="3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43" name="Group 2"/>
          <p:cNvGrpSpPr/>
          <p:nvPr/>
        </p:nvGrpSpPr>
        <p:grpSpPr>
          <a:xfrm>
            <a:off x="15552720" y="557640"/>
            <a:ext cx="1140840" cy="470880"/>
            <a:chOff x="15552720" y="557640"/>
            <a:chExt cx="1140840" cy="470880"/>
          </a:xfrm>
        </p:grpSpPr>
        <p:grpSp>
          <p:nvGrpSpPr>
            <p:cNvPr id="644" name="Group 3"/>
            <p:cNvGrpSpPr/>
            <p:nvPr/>
          </p:nvGrpSpPr>
          <p:grpSpPr>
            <a:xfrm>
              <a:off x="15552720" y="557640"/>
              <a:ext cx="470880" cy="470880"/>
              <a:chOff x="15552720" y="557640"/>
              <a:chExt cx="470880" cy="470880"/>
            </a:xfrm>
          </p:grpSpPr>
          <p:sp>
            <p:nvSpPr>
              <p:cNvPr id="645" name="Freeform 4"/>
              <p:cNvSpPr/>
              <p:nvPr/>
            </p:nvSpPr>
            <p:spPr>
              <a:xfrm>
                <a:off x="155527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46" name="TextBox 5"/>
              <p:cNvSpPr/>
              <p:nvPr/>
            </p:nvSpPr>
            <p:spPr>
              <a:xfrm>
                <a:off x="155970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647" name="Group 6"/>
            <p:cNvGrpSpPr/>
            <p:nvPr/>
          </p:nvGrpSpPr>
          <p:grpSpPr>
            <a:xfrm>
              <a:off x="15776280" y="557640"/>
              <a:ext cx="470880" cy="470880"/>
              <a:chOff x="15776280" y="557640"/>
              <a:chExt cx="470880" cy="470880"/>
            </a:xfrm>
          </p:grpSpPr>
          <p:sp>
            <p:nvSpPr>
              <p:cNvPr id="648" name="Freeform 7"/>
              <p:cNvSpPr/>
              <p:nvPr/>
            </p:nvSpPr>
            <p:spPr>
              <a:xfrm>
                <a:off x="157762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49" name="TextBox 8"/>
              <p:cNvSpPr/>
              <p:nvPr/>
            </p:nvSpPr>
            <p:spPr>
              <a:xfrm>
                <a:off x="158202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650" name="Group 9"/>
            <p:cNvGrpSpPr/>
            <p:nvPr/>
          </p:nvGrpSpPr>
          <p:grpSpPr>
            <a:xfrm>
              <a:off x="15999480" y="557640"/>
              <a:ext cx="470880" cy="470880"/>
              <a:chOff x="15999480" y="557640"/>
              <a:chExt cx="470880" cy="470880"/>
            </a:xfrm>
          </p:grpSpPr>
          <p:sp>
            <p:nvSpPr>
              <p:cNvPr id="651" name="Freeform 10"/>
              <p:cNvSpPr/>
              <p:nvPr/>
            </p:nvSpPr>
            <p:spPr>
              <a:xfrm>
                <a:off x="159994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52" name="TextBox 11"/>
              <p:cNvSpPr/>
              <p:nvPr/>
            </p:nvSpPr>
            <p:spPr>
              <a:xfrm>
                <a:off x="160437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653" name="Group 12"/>
            <p:cNvGrpSpPr/>
            <p:nvPr/>
          </p:nvGrpSpPr>
          <p:grpSpPr>
            <a:xfrm>
              <a:off x="16222680" y="557640"/>
              <a:ext cx="470880" cy="470880"/>
              <a:chOff x="16222680" y="557640"/>
              <a:chExt cx="470880" cy="470880"/>
            </a:xfrm>
          </p:grpSpPr>
          <p:sp>
            <p:nvSpPr>
              <p:cNvPr id="654" name="Freeform 13"/>
              <p:cNvSpPr/>
              <p:nvPr/>
            </p:nvSpPr>
            <p:spPr>
              <a:xfrm>
                <a:off x="162226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55" name="TextBox 14"/>
              <p:cNvSpPr/>
              <p:nvPr/>
            </p:nvSpPr>
            <p:spPr>
              <a:xfrm>
                <a:off x="162669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sp>
        <p:nvSpPr>
          <p:cNvPr id="656" name="Freeform 15"/>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57" name="TextBox 16"/>
          <p:cNvSpPr/>
          <p:nvPr/>
        </p:nvSpPr>
        <p:spPr>
          <a:xfrm>
            <a:off x="4403160" y="1474200"/>
            <a:ext cx="9481320" cy="580680"/>
          </a:xfrm>
          <a:prstGeom prst="rect">
            <a:avLst/>
          </a:prstGeom>
          <a:noFill/>
          <a:ln w="0">
            <a:noFill/>
          </a:ln>
        </p:spPr>
        <p:style>
          <a:lnRef idx="0"/>
          <a:fillRef idx="0"/>
          <a:effectRef idx="0"/>
          <a:fontRef idx="minor"/>
        </p:style>
        <p:txBody>
          <a:bodyPr lIns="0" rIns="0" tIns="0" bIns="0" anchor="t">
            <a:spAutoFit/>
          </a:bodyPr>
          <a:p>
            <a:pPr algn="ctr" defTabSz="914400">
              <a:lnSpc>
                <a:spcPts val="4569"/>
              </a:lnSpc>
            </a:pPr>
            <a:r>
              <a:rPr b="1" lang="en-US" sz="4230" spc="-1" strike="noStrike">
                <a:solidFill>
                  <a:srgbClr val="ad623c"/>
                </a:solidFill>
                <a:latin typeface="Montserrat Bold"/>
                <a:ea typeface="Montserrat Bold"/>
              </a:rPr>
              <a:t>Décisions ou Actions</a:t>
            </a:r>
            <a:endParaRPr b="0" lang="en-US" sz="4230" spc="-1" strike="noStrike">
              <a:solidFill>
                <a:srgbClr val="000000"/>
              </a:solidFill>
              <a:latin typeface="Arial"/>
            </a:endParaRPr>
          </a:p>
        </p:txBody>
      </p:sp>
      <p:sp>
        <p:nvSpPr>
          <p:cNvPr id="658" name="TextBox 17"/>
          <p:cNvSpPr/>
          <p:nvPr/>
        </p:nvSpPr>
        <p:spPr>
          <a:xfrm>
            <a:off x="1028880" y="480600"/>
            <a:ext cx="415440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Fontionnement</a:t>
            </a:r>
            <a:endParaRPr b="0" lang="en-US" sz="3170" spc="-1" strike="noStrike">
              <a:solidFill>
                <a:srgbClr val="000000"/>
              </a:solidFill>
              <a:latin typeface="Arial"/>
            </a:endParaRPr>
          </a:p>
        </p:txBody>
      </p:sp>
      <p:grpSp>
        <p:nvGrpSpPr>
          <p:cNvPr id="659" name="Group 18"/>
          <p:cNvGrpSpPr/>
          <p:nvPr/>
        </p:nvGrpSpPr>
        <p:grpSpPr>
          <a:xfrm>
            <a:off x="1913040" y="1466640"/>
            <a:ext cx="1192680" cy="1015560"/>
            <a:chOff x="1913040" y="1466640"/>
            <a:chExt cx="1192680" cy="1015560"/>
          </a:xfrm>
        </p:grpSpPr>
        <p:grpSp>
          <p:nvGrpSpPr>
            <p:cNvPr id="660" name="Group 19"/>
            <p:cNvGrpSpPr/>
            <p:nvPr/>
          </p:nvGrpSpPr>
          <p:grpSpPr>
            <a:xfrm>
              <a:off x="1913040" y="1466640"/>
              <a:ext cx="1192680" cy="1015560"/>
              <a:chOff x="1913040" y="1466640"/>
              <a:chExt cx="1192680" cy="1015560"/>
            </a:xfrm>
          </p:grpSpPr>
          <p:sp>
            <p:nvSpPr>
              <p:cNvPr id="661" name="Freeform 20"/>
              <p:cNvSpPr/>
              <p:nvPr/>
            </p:nvSpPr>
            <p:spPr>
              <a:xfrm>
                <a:off x="1913040" y="1592640"/>
                <a:ext cx="1192680" cy="889560"/>
              </a:xfrm>
              <a:custGeom>
                <a:avLst/>
                <a:gdLst>
                  <a:gd name="textAreaLeft" fmla="*/ 0 w 1192680"/>
                  <a:gd name="textAreaRight" fmla="*/ 1193040 w 1192680"/>
                  <a:gd name="textAreaTop" fmla="*/ 0 h 889560"/>
                  <a:gd name="textAreaBottom" fmla="*/ 889920 h 889560"/>
                </a:gdLst>
                <a:ah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62" name="TextBox 21"/>
              <p:cNvSpPr/>
              <p:nvPr/>
            </p:nvSpPr>
            <p:spPr>
              <a:xfrm>
                <a:off x="1913040" y="1466640"/>
                <a:ext cx="1192680" cy="101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663" name="TextBox 22"/>
            <p:cNvSpPr/>
            <p:nvPr/>
          </p:nvSpPr>
          <p:spPr>
            <a:xfrm>
              <a:off x="1913040" y="1666440"/>
              <a:ext cx="1192680" cy="738360"/>
            </a:xfrm>
            <a:prstGeom prst="rect">
              <a:avLst/>
            </a:prstGeom>
            <a:noFill/>
            <a:ln w="0">
              <a:noFill/>
            </a:ln>
          </p:spPr>
          <p:style>
            <a:lnRef idx="0"/>
            <a:fillRef idx="0"/>
            <a:effectRef idx="0"/>
            <a:fontRef idx="minor"/>
          </p:style>
          <p:txBody>
            <a:bodyPr lIns="0" rIns="0" tIns="0" bIns="0" anchor="t">
              <a:spAutoFit/>
            </a:bodyPr>
            <a:p>
              <a:pPr algn="ctr" defTabSz="914400">
                <a:lnSpc>
                  <a:spcPts val="5817"/>
                </a:lnSpc>
              </a:pPr>
              <a:r>
                <a:rPr b="1" lang="en-US" sz="4160" spc="-1" strike="noStrike">
                  <a:solidFill>
                    <a:srgbClr val="fbfbfc"/>
                  </a:solidFill>
                  <a:latin typeface="Montserrat Bold"/>
                  <a:ea typeface="Montserrat Bold"/>
                </a:rPr>
                <a:t>05</a:t>
              </a:r>
              <a:endParaRPr b="0" lang="en-US" sz="4160" spc="-1" strike="noStrike">
                <a:solidFill>
                  <a:srgbClr val="000000"/>
                </a:solidFill>
                <a:latin typeface="Arial"/>
              </a:endParaRPr>
            </a:p>
          </p:txBody>
        </p:sp>
      </p:grpSp>
      <p:sp>
        <p:nvSpPr>
          <p:cNvPr id="664" name="TextBox 23"/>
          <p:cNvSpPr/>
          <p:nvPr/>
        </p:nvSpPr>
        <p:spPr>
          <a:xfrm>
            <a:off x="1210320" y="4082760"/>
            <a:ext cx="15867000" cy="3313080"/>
          </a:xfrm>
          <a:prstGeom prst="rect">
            <a:avLst/>
          </a:prstGeom>
          <a:noFill/>
          <a:ln w="0">
            <a:noFill/>
          </a:ln>
        </p:spPr>
        <p:style>
          <a:lnRef idx="0"/>
          <a:fillRef idx="0"/>
          <a:effectRef idx="0"/>
          <a:fontRef idx="minor"/>
        </p:style>
        <p:txBody>
          <a:bodyPr lIns="0" rIns="0" tIns="0" bIns="0" anchor="t">
            <a:spAutoFit/>
          </a:bodyPr>
          <a:p>
            <a:pPr algn="just" defTabSz="914400">
              <a:lnSpc>
                <a:spcPts val="4348"/>
              </a:lnSpc>
            </a:pPr>
            <a:r>
              <a:rPr b="1" lang="en-US" sz="3100" spc="-1" strike="noStrike">
                <a:solidFill>
                  <a:srgbClr val="000000"/>
                </a:solidFill>
                <a:latin typeface="Montserrat Bold"/>
                <a:ea typeface="Montserrat Bold"/>
              </a:rPr>
              <a:t>Une fois les informations analysées, le système peut effectuer des actions automatisées basées sur les résultats. </a:t>
            </a:r>
            <a:endParaRPr b="0" lang="en-US" sz="3100" spc="-1" strike="noStrike">
              <a:solidFill>
                <a:srgbClr val="000000"/>
              </a:solidFill>
              <a:latin typeface="Arial"/>
            </a:endParaRPr>
          </a:p>
          <a:p>
            <a:pPr algn="just" defTabSz="914400">
              <a:lnSpc>
                <a:spcPts val="4348"/>
              </a:lnSpc>
            </a:pPr>
            <a:r>
              <a:rPr b="1" lang="en-US" sz="3100" spc="-1" strike="noStrike">
                <a:solidFill>
                  <a:srgbClr val="ad623c"/>
                </a:solidFill>
                <a:latin typeface="Montserrat Bold"/>
                <a:ea typeface="Montserrat Bold"/>
              </a:rPr>
              <a:t>Exemple</a:t>
            </a:r>
            <a:r>
              <a:rPr b="1" lang="en-US" sz="3100" spc="-1" strike="noStrike">
                <a:solidFill>
                  <a:srgbClr val="000000"/>
                </a:solidFill>
                <a:latin typeface="Montserrat Bold"/>
                <a:ea typeface="Montserrat Bold"/>
              </a:rPr>
              <a:t>:</a:t>
            </a:r>
            <a:endParaRPr b="0" lang="en-US" sz="3100" spc="-1" strike="noStrike">
              <a:solidFill>
                <a:srgbClr val="000000"/>
              </a:solidFill>
              <a:latin typeface="Arial"/>
            </a:endParaRPr>
          </a:p>
          <a:p>
            <a:pPr algn="just" defTabSz="914400">
              <a:lnSpc>
                <a:spcPts val="4348"/>
              </a:lnSpc>
            </a:pPr>
            <a:r>
              <a:rPr b="1" lang="en-US" sz="3100" spc="-1" strike="noStrike">
                <a:solidFill>
                  <a:srgbClr val="000000"/>
                </a:solidFill>
                <a:latin typeface="Montserrat Bold"/>
                <a:ea typeface="Montserrat Bold"/>
              </a:rPr>
              <a:t>     </a:t>
            </a:r>
            <a:r>
              <a:rPr b="1" lang="en-US" sz="3100" spc="-1" strike="noStrike">
                <a:solidFill>
                  <a:srgbClr val="ad623c"/>
                </a:solidFill>
                <a:latin typeface="Montserrat Bold"/>
                <a:ea typeface="Montserrat Bold"/>
              </a:rPr>
              <a:t>-</a:t>
            </a:r>
            <a:r>
              <a:rPr b="1" lang="en-US" sz="3100" spc="-1" strike="noStrike">
                <a:solidFill>
                  <a:srgbClr val="000000"/>
                </a:solidFill>
                <a:latin typeface="Montserrat Bold"/>
                <a:ea typeface="Montserrat Bold"/>
              </a:rPr>
              <a:t> Déclencher une alarme si un intrus est détecté.</a:t>
            </a:r>
            <a:endParaRPr b="0" lang="en-US" sz="3100" spc="-1" strike="noStrike">
              <a:solidFill>
                <a:srgbClr val="000000"/>
              </a:solidFill>
              <a:latin typeface="Arial"/>
            </a:endParaRPr>
          </a:p>
          <a:p>
            <a:pPr algn="just" defTabSz="914400">
              <a:lnSpc>
                <a:spcPts val="4348"/>
              </a:lnSpc>
            </a:pPr>
            <a:r>
              <a:rPr b="1" lang="en-US" sz="3100" spc="-1" strike="noStrike">
                <a:solidFill>
                  <a:srgbClr val="000000"/>
                </a:solidFill>
                <a:latin typeface="Montserrat Bold"/>
                <a:ea typeface="Montserrat Bold"/>
              </a:rPr>
              <a:t>     </a:t>
            </a:r>
            <a:r>
              <a:rPr b="1" lang="en-US" sz="3100" spc="-1" strike="noStrike">
                <a:solidFill>
                  <a:srgbClr val="ad623c"/>
                </a:solidFill>
                <a:latin typeface="Montserrat Bold"/>
                <a:ea typeface="Montserrat Bold"/>
              </a:rPr>
              <a:t>- </a:t>
            </a:r>
            <a:r>
              <a:rPr b="1" lang="en-US" sz="3100" spc="-1" strike="noStrike">
                <a:solidFill>
                  <a:srgbClr val="000000"/>
                </a:solidFill>
                <a:latin typeface="Montserrat Bold"/>
                <a:ea typeface="Montserrat Bold"/>
              </a:rPr>
              <a:t>Diriger une voiture autonome en évitant les obstacles.</a:t>
            </a:r>
            <a:endParaRPr b="0" lang="en-US" sz="3100" spc="-1" strike="noStrike">
              <a:solidFill>
                <a:srgbClr val="000000"/>
              </a:solidFill>
              <a:latin typeface="Arial"/>
            </a:endParaRPr>
          </a:p>
          <a:p>
            <a:pPr algn="just" defTabSz="914400">
              <a:lnSpc>
                <a:spcPts val="4348"/>
              </a:lnSpc>
            </a:pPr>
            <a:r>
              <a:rPr b="1" lang="en-US" sz="3100" spc="-1" strike="noStrike">
                <a:solidFill>
                  <a:srgbClr val="000000"/>
                </a:solidFill>
                <a:latin typeface="Montserrat Bold"/>
                <a:ea typeface="Montserrat Bold"/>
              </a:rPr>
              <a:t>    </a:t>
            </a:r>
            <a:r>
              <a:rPr b="1" lang="en-US" sz="3100" spc="-1" strike="noStrike">
                <a:solidFill>
                  <a:srgbClr val="ad623c"/>
                </a:solidFill>
                <a:latin typeface="Montserrat Bold"/>
                <a:ea typeface="Montserrat Bold"/>
              </a:rPr>
              <a:t> </a:t>
            </a:r>
            <a:r>
              <a:rPr b="1" lang="en-US" sz="3100" spc="-1" strike="noStrike">
                <a:solidFill>
                  <a:srgbClr val="ad623c"/>
                </a:solidFill>
                <a:latin typeface="Montserrat Bold"/>
                <a:ea typeface="Montserrat Bold"/>
              </a:rPr>
              <a:t>- </a:t>
            </a:r>
            <a:r>
              <a:rPr b="1" lang="en-US" sz="3100" spc="-1" strike="noStrike">
                <a:solidFill>
                  <a:srgbClr val="000000"/>
                </a:solidFill>
                <a:latin typeface="Montserrat Bold"/>
                <a:ea typeface="Montserrat Bold"/>
              </a:rPr>
              <a:t>Aider un médecin à diagnostiquer une maladie.</a:t>
            </a:r>
            <a:endParaRPr b="0" lang="en-US" sz="3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65" name="Group 2"/>
          <p:cNvGrpSpPr/>
          <p:nvPr/>
        </p:nvGrpSpPr>
        <p:grpSpPr>
          <a:xfrm>
            <a:off x="15552720" y="557640"/>
            <a:ext cx="1140840" cy="470880"/>
            <a:chOff x="15552720" y="557640"/>
            <a:chExt cx="1140840" cy="470880"/>
          </a:xfrm>
        </p:grpSpPr>
        <p:grpSp>
          <p:nvGrpSpPr>
            <p:cNvPr id="666" name="Group 3"/>
            <p:cNvGrpSpPr/>
            <p:nvPr/>
          </p:nvGrpSpPr>
          <p:grpSpPr>
            <a:xfrm>
              <a:off x="15552720" y="557640"/>
              <a:ext cx="470880" cy="470880"/>
              <a:chOff x="15552720" y="557640"/>
              <a:chExt cx="470880" cy="470880"/>
            </a:xfrm>
          </p:grpSpPr>
          <p:sp>
            <p:nvSpPr>
              <p:cNvPr id="667" name="Freeform 4"/>
              <p:cNvSpPr/>
              <p:nvPr/>
            </p:nvSpPr>
            <p:spPr>
              <a:xfrm>
                <a:off x="155527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68" name="TextBox 5"/>
              <p:cNvSpPr/>
              <p:nvPr/>
            </p:nvSpPr>
            <p:spPr>
              <a:xfrm>
                <a:off x="155970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669" name="Group 6"/>
            <p:cNvGrpSpPr/>
            <p:nvPr/>
          </p:nvGrpSpPr>
          <p:grpSpPr>
            <a:xfrm>
              <a:off x="15776280" y="557640"/>
              <a:ext cx="470880" cy="470880"/>
              <a:chOff x="15776280" y="557640"/>
              <a:chExt cx="470880" cy="470880"/>
            </a:xfrm>
          </p:grpSpPr>
          <p:sp>
            <p:nvSpPr>
              <p:cNvPr id="670" name="Freeform 7"/>
              <p:cNvSpPr/>
              <p:nvPr/>
            </p:nvSpPr>
            <p:spPr>
              <a:xfrm>
                <a:off x="157762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71" name="TextBox 8"/>
              <p:cNvSpPr/>
              <p:nvPr/>
            </p:nvSpPr>
            <p:spPr>
              <a:xfrm>
                <a:off x="158202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672" name="Group 9"/>
            <p:cNvGrpSpPr/>
            <p:nvPr/>
          </p:nvGrpSpPr>
          <p:grpSpPr>
            <a:xfrm>
              <a:off x="15999480" y="557640"/>
              <a:ext cx="470880" cy="470880"/>
              <a:chOff x="15999480" y="557640"/>
              <a:chExt cx="470880" cy="470880"/>
            </a:xfrm>
          </p:grpSpPr>
          <p:sp>
            <p:nvSpPr>
              <p:cNvPr id="673" name="Freeform 10"/>
              <p:cNvSpPr/>
              <p:nvPr/>
            </p:nvSpPr>
            <p:spPr>
              <a:xfrm>
                <a:off x="159994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74" name="TextBox 11"/>
              <p:cNvSpPr/>
              <p:nvPr/>
            </p:nvSpPr>
            <p:spPr>
              <a:xfrm>
                <a:off x="160437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675" name="Group 12"/>
            <p:cNvGrpSpPr/>
            <p:nvPr/>
          </p:nvGrpSpPr>
          <p:grpSpPr>
            <a:xfrm>
              <a:off x="16222680" y="557640"/>
              <a:ext cx="470880" cy="470880"/>
              <a:chOff x="16222680" y="557640"/>
              <a:chExt cx="470880" cy="470880"/>
            </a:xfrm>
          </p:grpSpPr>
          <p:sp>
            <p:nvSpPr>
              <p:cNvPr id="676" name="Freeform 13"/>
              <p:cNvSpPr/>
              <p:nvPr/>
            </p:nvSpPr>
            <p:spPr>
              <a:xfrm>
                <a:off x="162226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77" name="TextBox 14"/>
              <p:cNvSpPr/>
              <p:nvPr/>
            </p:nvSpPr>
            <p:spPr>
              <a:xfrm>
                <a:off x="162669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sp>
        <p:nvSpPr>
          <p:cNvPr id="678" name="Freeform 15"/>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79" name="TextBox 16"/>
          <p:cNvSpPr/>
          <p:nvPr/>
        </p:nvSpPr>
        <p:spPr>
          <a:xfrm>
            <a:off x="4403160" y="1474200"/>
            <a:ext cx="9481320" cy="580680"/>
          </a:xfrm>
          <a:prstGeom prst="rect">
            <a:avLst/>
          </a:prstGeom>
          <a:noFill/>
          <a:ln w="0">
            <a:noFill/>
          </a:ln>
        </p:spPr>
        <p:style>
          <a:lnRef idx="0"/>
          <a:fillRef idx="0"/>
          <a:effectRef idx="0"/>
          <a:fontRef idx="minor"/>
        </p:style>
        <p:txBody>
          <a:bodyPr lIns="0" rIns="0" tIns="0" bIns="0" anchor="t">
            <a:spAutoFit/>
          </a:bodyPr>
          <a:p>
            <a:pPr algn="ctr" defTabSz="914400">
              <a:lnSpc>
                <a:spcPts val="4569"/>
              </a:lnSpc>
            </a:pPr>
            <a:r>
              <a:rPr b="1" lang="en-US" sz="4230" spc="-1" strike="noStrike">
                <a:solidFill>
                  <a:srgbClr val="ad623c"/>
                </a:solidFill>
                <a:latin typeface="Montserrat Bold"/>
                <a:ea typeface="Montserrat Bold"/>
              </a:rPr>
              <a:t>Outils et frameworks populaires</a:t>
            </a:r>
            <a:endParaRPr b="0" lang="en-US" sz="4230" spc="-1" strike="noStrike">
              <a:solidFill>
                <a:srgbClr val="000000"/>
              </a:solidFill>
              <a:latin typeface="Arial"/>
            </a:endParaRPr>
          </a:p>
        </p:txBody>
      </p:sp>
      <p:sp>
        <p:nvSpPr>
          <p:cNvPr id="680" name="TextBox 17"/>
          <p:cNvSpPr/>
          <p:nvPr/>
        </p:nvSpPr>
        <p:spPr>
          <a:xfrm>
            <a:off x="1028880" y="480600"/>
            <a:ext cx="415440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Fontionnement</a:t>
            </a:r>
            <a:endParaRPr b="0" lang="en-US" sz="3170" spc="-1" strike="noStrike">
              <a:solidFill>
                <a:srgbClr val="000000"/>
              </a:solidFill>
              <a:latin typeface="Arial"/>
            </a:endParaRPr>
          </a:p>
        </p:txBody>
      </p:sp>
      <p:sp>
        <p:nvSpPr>
          <p:cNvPr id="681" name="TextBox 18"/>
          <p:cNvSpPr/>
          <p:nvPr/>
        </p:nvSpPr>
        <p:spPr>
          <a:xfrm>
            <a:off x="2376360" y="3444480"/>
            <a:ext cx="13535280" cy="4969800"/>
          </a:xfrm>
          <a:prstGeom prst="rect">
            <a:avLst/>
          </a:prstGeom>
          <a:noFill/>
          <a:ln w="0">
            <a:noFill/>
          </a:ln>
        </p:spPr>
        <p:style>
          <a:lnRef idx="0"/>
          <a:fillRef idx="0"/>
          <a:effectRef idx="0"/>
          <a:fontRef idx="minor"/>
        </p:style>
        <p:txBody>
          <a:bodyPr lIns="0" rIns="0" tIns="0" bIns="0" anchor="t">
            <a:spAutoFit/>
          </a:bodyPr>
          <a:p>
            <a:pPr algn="just" defTabSz="914400">
              <a:lnSpc>
                <a:spcPts val="4348"/>
              </a:lnSpc>
            </a:pPr>
            <a:r>
              <a:rPr b="1" lang="en-US" sz="3100" spc="-1" strike="noStrike">
                <a:solidFill>
                  <a:srgbClr val="ad623c"/>
                </a:solidFill>
                <a:latin typeface="Montserrat Bold"/>
                <a:ea typeface="Montserrat Bold"/>
              </a:rPr>
              <a:t>OpenCV</a:t>
            </a:r>
            <a:r>
              <a:rPr b="1" lang="en-US" sz="3100" spc="-1" strike="noStrike">
                <a:solidFill>
                  <a:srgbClr val="000000"/>
                </a:solidFill>
                <a:latin typeface="Montserrat Bold"/>
                <a:ea typeface="Montserrat Bold"/>
              </a:rPr>
              <a:t> : Pour le traitement d'images classique.</a:t>
            </a:r>
            <a:endParaRPr b="0" lang="en-US" sz="3100" spc="-1" strike="noStrike">
              <a:solidFill>
                <a:srgbClr val="000000"/>
              </a:solidFill>
              <a:latin typeface="Arial"/>
            </a:endParaRPr>
          </a:p>
          <a:p>
            <a:pPr algn="just" defTabSz="914400">
              <a:lnSpc>
                <a:spcPts val="4348"/>
              </a:lnSpc>
            </a:pPr>
            <a:endParaRPr b="0" lang="en-US" sz="3100" spc="-1" strike="noStrike">
              <a:solidFill>
                <a:srgbClr val="000000"/>
              </a:solidFill>
              <a:latin typeface="Arial"/>
            </a:endParaRPr>
          </a:p>
          <a:p>
            <a:pPr algn="just" defTabSz="914400">
              <a:lnSpc>
                <a:spcPts val="4348"/>
              </a:lnSpc>
            </a:pPr>
            <a:r>
              <a:rPr b="1" lang="en-US" sz="3100" spc="-1" strike="noStrike">
                <a:solidFill>
                  <a:srgbClr val="ad623c"/>
                </a:solidFill>
                <a:latin typeface="Montserrat Bold"/>
                <a:ea typeface="Montserrat Bold"/>
              </a:rPr>
              <a:t>TensorFlow et Keras </a:t>
            </a:r>
            <a:r>
              <a:rPr b="1" lang="en-US" sz="3100" spc="-1" strike="noStrike">
                <a:solidFill>
                  <a:srgbClr val="000000"/>
                </a:solidFill>
                <a:latin typeface="Montserrat Bold"/>
                <a:ea typeface="Montserrat Bold"/>
              </a:rPr>
              <a:t>: Pour les modèles de deep learning.</a:t>
            </a:r>
            <a:endParaRPr b="0" lang="en-US" sz="3100" spc="-1" strike="noStrike">
              <a:solidFill>
                <a:srgbClr val="000000"/>
              </a:solidFill>
              <a:latin typeface="Arial"/>
            </a:endParaRPr>
          </a:p>
          <a:p>
            <a:pPr algn="just" defTabSz="914400">
              <a:lnSpc>
                <a:spcPts val="4348"/>
              </a:lnSpc>
            </a:pPr>
            <a:endParaRPr b="0" lang="en-US" sz="3100" spc="-1" strike="noStrike">
              <a:solidFill>
                <a:srgbClr val="000000"/>
              </a:solidFill>
              <a:latin typeface="Arial"/>
            </a:endParaRPr>
          </a:p>
          <a:p>
            <a:pPr algn="just" defTabSz="914400">
              <a:lnSpc>
                <a:spcPts val="4348"/>
              </a:lnSpc>
            </a:pPr>
            <a:r>
              <a:rPr b="1" lang="en-US" sz="3100" spc="-1" strike="noStrike">
                <a:solidFill>
                  <a:srgbClr val="ad623c"/>
                </a:solidFill>
                <a:latin typeface="Montserrat Bold"/>
                <a:ea typeface="Montserrat Bold"/>
              </a:rPr>
              <a:t>PyTorch</a:t>
            </a:r>
            <a:r>
              <a:rPr b="1" lang="en-US" sz="3100" spc="-1" strike="noStrike">
                <a:solidFill>
                  <a:srgbClr val="000000"/>
                </a:solidFill>
                <a:latin typeface="Montserrat Bold"/>
                <a:ea typeface="Montserrat Bold"/>
              </a:rPr>
              <a:t> : Pour une approche plus flexible de la Computer Vision.</a:t>
            </a:r>
            <a:endParaRPr b="0" lang="en-US" sz="3100" spc="-1" strike="noStrike">
              <a:solidFill>
                <a:srgbClr val="000000"/>
              </a:solidFill>
              <a:latin typeface="Arial"/>
            </a:endParaRPr>
          </a:p>
          <a:p>
            <a:pPr algn="just" defTabSz="914400">
              <a:lnSpc>
                <a:spcPts val="4348"/>
              </a:lnSpc>
            </a:pPr>
            <a:endParaRPr b="0" lang="en-US" sz="3100" spc="-1" strike="noStrike">
              <a:solidFill>
                <a:srgbClr val="000000"/>
              </a:solidFill>
              <a:latin typeface="Arial"/>
            </a:endParaRPr>
          </a:p>
          <a:p>
            <a:pPr algn="just" defTabSz="914400">
              <a:lnSpc>
                <a:spcPts val="4348"/>
              </a:lnSpc>
            </a:pPr>
            <a:r>
              <a:rPr b="1" lang="en-US" sz="3100" spc="-1" strike="noStrike">
                <a:solidFill>
                  <a:srgbClr val="ad623c"/>
                </a:solidFill>
                <a:latin typeface="Montserrat Bold"/>
                <a:ea typeface="Montserrat Bold"/>
              </a:rPr>
              <a:t>YOLO</a:t>
            </a:r>
            <a:r>
              <a:rPr b="1" lang="en-US" sz="3100" spc="-1" strike="noStrike">
                <a:solidFill>
                  <a:srgbClr val="000000"/>
                </a:solidFill>
                <a:latin typeface="Montserrat Bold"/>
                <a:ea typeface="Montserrat Bold"/>
              </a:rPr>
              <a:t> (You Only Look Once) : Pour la détection rapide d'objets.</a:t>
            </a:r>
            <a:endParaRPr b="0" lang="en-US" sz="3100" spc="-1" strike="noStrike">
              <a:solidFill>
                <a:srgbClr val="000000"/>
              </a:solidFill>
              <a:latin typeface="Arial"/>
            </a:endParaRPr>
          </a:p>
          <a:p>
            <a:pPr algn="just" defTabSz="914400">
              <a:lnSpc>
                <a:spcPts val="4348"/>
              </a:lnSpc>
            </a:pPr>
            <a:endParaRPr b="0" lang="en-US" sz="3100" spc="-1" strike="noStrike">
              <a:solidFill>
                <a:srgbClr val="000000"/>
              </a:solidFill>
              <a:latin typeface="Arial"/>
            </a:endParaRPr>
          </a:p>
          <a:p>
            <a:pPr algn="just" defTabSz="914400">
              <a:lnSpc>
                <a:spcPts val="4348"/>
              </a:lnSpc>
            </a:pPr>
            <a:r>
              <a:rPr b="1" lang="en-US" sz="3100" spc="-1" strike="noStrike">
                <a:solidFill>
                  <a:srgbClr val="ad623c"/>
                </a:solidFill>
                <a:latin typeface="Montserrat Bold"/>
                <a:ea typeface="Montserrat Bold"/>
              </a:rPr>
              <a:t>Mask R-CNN</a:t>
            </a:r>
            <a:r>
              <a:rPr b="1" lang="en-US" sz="3100" spc="-1" strike="noStrike">
                <a:solidFill>
                  <a:srgbClr val="000000"/>
                </a:solidFill>
                <a:latin typeface="Montserrat Bold"/>
                <a:ea typeface="Montserrat Bold"/>
              </a:rPr>
              <a:t> : Pour la segmentation d’objets.</a:t>
            </a:r>
            <a:endParaRPr b="0" lang="en-US" sz="3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c"/>
        </a:solidFill>
      </p:bgPr>
    </p:bg>
    <p:spTree>
      <p:nvGrpSpPr>
        <p:cNvPr id="1" name=""/>
        <p:cNvGrpSpPr/>
        <p:nvPr/>
      </p:nvGrpSpPr>
      <p:grpSpPr>
        <a:xfrm>
          <a:off x="0" y="0"/>
          <a:ext cx="0" cy="0"/>
          <a:chOff x="0" y="0"/>
          <a:chExt cx="0" cy="0"/>
        </a:xfrm>
      </p:grpSpPr>
      <p:grpSp>
        <p:nvGrpSpPr>
          <p:cNvPr id="117" name="Group 2"/>
          <p:cNvGrpSpPr/>
          <p:nvPr/>
        </p:nvGrpSpPr>
        <p:grpSpPr>
          <a:xfrm>
            <a:off x="330480" y="3433680"/>
            <a:ext cx="915840" cy="915840"/>
            <a:chOff x="330480" y="3433680"/>
            <a:chExt cx="915840" cy="915840"/>
          </a:xfrm>
        </p:grpSpPr>
        <p:sp>
          <p:nvSpPr>
            <p:cNvPr id="118" name="Freeform 3"/>
            <p:cNvSpPr/>
            <p:nvPr/>
          </p:nvSpPr>
          <p:spPr>
            <a:xfrm>
              <a:off x="330480" y="3433680"/>
              <a:ext cx="915840" cy="915840"/>
            </a:xfrm>
            <a:custGeom>
              <a:avLst/>
              <a:gdLst>
                <a:gd name="textAreaLeft" fmla="*/ 0 w 915840"/>
                <a:gd name="textAreaRight" fmla="*/ 916200 w 915840"/>
                <a:gd name="textAreaTop" fmla="*/ 0 h 915840"/>
                <a:gd name="textAreaBottom" fmla="*/ 916200 h 91584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19" name="TextBox 4"/>
            <p:cNvSpPr/>
            <p:nvPr/>
          </p:nvSpPr>
          <p:spPr>
            <a:xfrm>
              <a:off x="416160" y="3476520"/>
              <a:ext cx="744120" cy="7869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120" name="Group 5"/>
          <p:cNvGrpSpPr/>
          <p:nvPr/>
        </p:nvGrpSpPr>
        <p:grpSpPr>
          <a:xfrm>
            <a:off x="17658360" y="7097040"/>
            <a:ext cx="915840" cy="915840"/>
            <a:chOff x="17658360" y="7097040"/>
            <a:chExt cx="915840" cy="915840"/>
          </a:xfrm>
        </p:grpSpPr>
        <p:sp>
          <p:nvSpPr>
            <p:cNvPr id="121" name="Freeform 6"/>
            <p:cNvSpPr/>
            <p:nvPr/>
          </p:nvSpPr>
          <p:spPr>
            <a:xfrm>
              <a:off x="17658360" y="7097040"/>
              <a:ext cx="915840" cy="915840"/>
            </a:xfrm>
            <a:custGeom>
              <a:avLst/>
              <a:gdLst>
                <a:gd name="textAreaLeft" fmla="*/ 0 w 915840"/>
                <a:gd name="textAreaRight" fmla="*/ 916200 w 915840"/>
                <a:gd name="textAreaTop" fmla="*/ 0 h 915840"/>
                <a:gd name="textAreaBottom" fmla="*/ 916200 h 91584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2" name="TextBox 7"/>
            <p:cNvSpPr/>
            <p:nvPr/>
          </p:nvSpPr>
          <p:spPr>
            <a:xfrm>
              <a:off x="17744040" y="7139880"/>
              <a:ext cx="744120" cy="7869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123" name="Freeform 8"/>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nvGrpSpPr>
          <p:cNvPr id="124" name="Group 9"/>
          <p:cNvGrpSpPr/>
          <p:nvPr/>
        </p:nvGrpSpPr>
        <p:grpSpPr>
          <a:xfrm>
            <a:off x="4694760" y="3814920"/>
            <a:ext cx="2486520" cy="3091320"/>
            <a:chOff x="4694760" y="3814920"/>
            <a:chExt cx="2486520" cy="3091320"/>
          </a:xfrm>
        </p:grpSpPr>
        <p:sp>
          <p:nvSpPr>
            <p:cNvPr id="125" name="Freeform 10"/>
            <p:cNvSpPr/>
            <p:nvPr/>
          </p:nvSpPr>
          <p:spPr>
            <a:xfrm>
              <a:off x="4694760" y="3883680"/>
              <a:ext cx="2486520" cy="3022560"/>
            </a:xfrm>
            <a:custGeom>
              <a:avLst/>
              <a:gdLst>
                <a:gd name="textAreaLeft" fmla="*/ 0 w 2486520"/>
                <a:gd name="textAreaRight" fmla="*/ 2486880 w 2486520"/>
                <a:gd name="textAreaTop" fmla="*/ 0 h 3022560"/>
                <a:gd name="textAreaBottom" fmla="*/ 3022920 h 3022560"/>
              </a:gdLst>
              <a:ah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6" name="TextBox 11"/>
            <p:cNvSpPr/>
            <p:nvPr/>
          </p:nvSpPr>
          <p:spPr>
            <a:xfrm>
              <a:off x="4694760" y="3814920"/>
              <a:ext cx="2486520" cy="3091320"/>
            </a:xfrm>
            <a:prstGeom prst="rect">
              <a:avLst/>
            </a:prstGeom>
            <a:noFill/>
            <a:ln w="0">
              <a:noFill/>
            </a:ln>
          </p:spPr>
          <p:style>
            <a:lnRef idx="0"/>
            <a:fillRef idx="0"/>
            <a:effectRef idx="0"/>
            <a:fontRef idx="minor"/>
          </p:style>
          <p:txBody>
            <a:bodyPr lIns="27720" rIns="27720" tIns="27720" bIns="27720" anchor="ctr">
              <a:noAutofit/>
            </a:bodyPr>
            <a:p>
              <a:pPr algn="ctr" defTabSz="914400">
                <a:lnSpc>
                  <a:spcPts val="2659"/>
                </a:lnSpc>
              </a:pPr>
              <a:endParaRPr b="0" lang="en-US" sz="1800" spc="-1" strike="noStrike">
                <a:solidFill>
                  <a:schemeClr val="dk1"/>
                </a:solidFill>
                <a:latin typeface="Calibri"/>
              </a:endParaRPr>
            </a:p>
          </p:txBody>
        </p:sp>
      </p:grpSp>
      <p:grpSp>
        <p:nvGrpSpPr>
          <p:cNvPr id="127" name="Group 12"/>
          <p:cNvGrpSpPr/>
          <p:nvPr/>
        </p:nvGrpSpPr>
        <p:grpSpPr>
          <a:xfrm>
            <a:off x="4694760" y="2640240"/>
            <a:ext cx="2486520" cy="2486520"/>
            <a:chOff x="4694760" y="2640240"/>
            <a:chExt cx="2486520" cy="2486520"/>
          </a:xfrm>
        </p:grpSpPr>
        <p:sp>
          <p:nvSpPr>
            <p:cNvPr id="128" name="Freeform 13"/>
            <p:cNvSpPr/>
            <p:nvPr/>
          </p:nvSpPr>
          <p:spPr>
            <a:xfrm>
              <a:off x="4694760" y="2640240"/>
              <a:ext cx="2486520" cy="2486520"/>
            </a:xfrm>
            <a:custGeom>
              <a:avLst/>
              <a:gdLst>
                <a:gd name="textAreaLeft" fmla="*/ 0 w 2486520"/>
                <a:gd name="textAreaRight" fmla="*/ 2486880 w 2486520"/>
                <a:gd name="textAreaTop" fmla="*/ 0 h 2486520"/>
                <a:gd name="textAreaBottom" fmla="*/ 2486880 h 248652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grpSp>
        <p:nvGrpSpPr>
          <p:cNvPr id="129" name="Group 14"/>
          <p:cNvGrpSpPr/>
          <p:nvPr/>
        </p:nvGrpSpPr>
        <p:grpSpPr>
          <a:xfrm>
            <a:off x="1662120" y="5524560"/>
            <a:ext cx="2486520" cy="3091320"/>
            <a:chOff x="1662120" y="5524560"/>
            <a:chExt cx="2486520" cy="3091320"/>
          </a:xfrm>
        </p:grpSpPr>
        <p:sp>
          <p:nvSpPr>
            <p:cNvPr id="130" name="Freeform 15"/>
            <p:cNvSpPr/>
            <p:nvPr/>
          </p:nvSpPr>
          <p:spPr>
            <a:xfrm>
              <a:off x="1662120" y="5593320"/>
              <a:ext cx="2486520" cy="3022560"/>
            </a:xfrm>
            <a:custGeom>
              <a:avLst/>
              <a:gdLst>
                <a:gd name="textAreaLeft" fmla="*/ 0 w 2486520"/>
                <a:gd name="textAreaRight" fmla="*/ 2486880 w 2486520"/>
                <a:gd name="textAreaTop" fmla="*/ 0 h 3022560"/>
                <a:gd name="textAreaBottom" fmla="*/ 3022920 h 3022560"/>
              </a:gdLst>
              <a:ah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31" name="TextBox 16"/>
            <p:cNvSpPr/>
            <p:nvPr/>
          </p:nvSpPr>
          <p:spPr>
            <a:xfrm>
              <a:off x="1662120" y="5524560"/>
              <a:ext cx="2486520" cy="3091320"/>
            </a:xfrm>
            <a:prstGeom prst="rect">
              <a:avLst/>
            </a:prstGeom>
            <a:noFill/>
            <a:ln w="0">
              <a:noFill/>
            </a:ln>
          </p:spPr>
          <p:style>
            <a:lnRef idx="0"/>
            <a:fillRef idx="0"/>
            <a:effectRef idx="0"/>
            <a:fontRef idx="minor"/>
          </p:style>
          <p:txBody>
            <a:bodyPr lIns="27720" rIns="27720" tIns="27720" bIns="27720" anchor="ctr">
              <a:noAutofit/>
            </a:bodyPr>
            <a:p>
              <a:pPr algn="ctr" defTabSz="914400">
                <a:lnSpc>
                  <a:spcPts val="2659"/>
                </a:lnSpc>
              </a:pPr>
              <a:endParaRPr b="0" lang="en-US" sz="1800" spc="-1" strike="noStrike">
                <a:solidFill>
                  <a:schemeClr val="dk1"/>
                </a:solidFill>
                <a:latin typeface="Calibri"/>
              </a:endParaRPr>
            </a:p>
          </p:txBody>
        </p:sp>
      </p:grpSp>
      <p:grpSp>
        <p:nvGrpSpPr>
          <p:cNvPr id="132" name="Group 17"/>
          <p:cNvGrpSpPr/>
          <p:nvPr/>
        </p:nvGrpSpPr>
        <p:grpSpPr>
          <a:xfrm>
            <a:off x="1508040" y="4195800"/>
            <a:ext cx="2794680" cy="2794680"/>
            <a:chOff x="1508040" y="4195800"/>
            <a:chExt cx="2794680" cy="2794680"/>
          </a:xfrm>
        </p:grpSpPr>
        <p:sp>
          <p:nvSpPr>
            <p:cNvPr id="133" name="Freeform 18"/>
            <p:cNvSpPr/>
            <p:nvPr/>
          </p:nvSpPr>
          <p:spPr>
            <a:xfrm rot="282000">
              <a:off x="1609920" y="4297320"/>
              <a:ext cx="2590920" cy="2590920"/>
            </a:xfrm>
            <a:custGeom>
              <a:avLst/>
              <a:gdLst>
                <a:gd name="textAreaLeft" fmla="*/ 0 w 2590920"/>
                <a:gd name="textAreaRight" fmla="*/ 2591280 w 2590920"/>
                <a:gd name="textAreaTop" fmla="*/ 0 h 2590920"/>
                <a:gd name="textAreaBottom" fmla="*/ 2591280 h 2590920"/>
              </a:gdLst>
              <a:ahLst/>
              <a:rect l="textAreaLeft" t="textAreaTop" r="textAreaRight" b="textAreaBottom"/>
              <a:pathLst>
                <a:path w="846849" h="846849">
                  <a:moveTo>
                    <a:pt x="390124" y="18391"/>
                  </a:moveTo>
                  <a:cubicBezTo>
                    <a:pt x="166430" y="36782"/>
                    <a:pt x="0" y="233030"/>
                    <a:pt x="18391" y="456724"/>
                  </a:cubicBezTo>
                  <a:cubicBezTo>
                    <a:pt x="36782" y="680418"/>
                    <a:pt x="233030" y="846848"/>
                    <a:pt x="456724" y="828457"/>
                  </a:cubicBezTo>
                  <a:cubicBezTo>
                    <a:pt x="680418" y="810066"/>
                    <a:pt x="846848" y="613818"/>
                    <a:pt x="828457" y="390124"/>
                  </a:cubicBezTo>
                  <a:cubicBezTo>
                    <a:pt x="810066" y="166430"/>
                    <a:pt x="613818" y="0"/>
                    <a:pt x="390124" y="18391"/>
                  </a:cubicBez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34" name="Group 19"/>
          <p:cNvGrpSpPr/>
          <p:nvPr/>
        </p:nvGrpSpPr>
        <p:grpSpPr>
          <a:xfrm>
            <a:off x="10950840" y="3814920"/>
            <a:ext cx="2486520" cy="3091320"/>
            <a:chOff x="10950840" y="3814920"/>
            <a:chExt cx="2486520" cy="3091320"/>
          </a:xfrm>
        </p:grpSpPr>
        <p:sp>
          <p:nvSpPr>
            <p:cNvPr id="135" name="Freeform 20"/>
            <p:cNvSpPr/>
            <p:nvPr/>
          </p:nvSpPr>
          <p:spPr>
            <a:xfrm>
              <a:off x="10950840" y="3883680"/>
              <a:ext cx="2486520" cy="3022560"/>
            </a:xfrm>
            <a:custGeom>
              <a:avLst/>
              <a:gdLst>
                <a:gd name="textAreaLeft" fmla="*/ 0 w 2486520"/>
                <a:gd name="textAreaRight" fmla="*/ 2486880 w 2486520"/>
                <a:gd name="textAreaTop" fmla="*/ 0 h 3022560"/>
                <a:gd name="textAreaBottom" fmla="*/ 3022920 h 3022560"/>
              </a:gdLst>
              <a:ah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36" name="TextBox 21"/>
            <p:cNvSpPr/>
            <p:nvPr/>
          </p:nvSpPr>
          <p:spPr>
            <a:xfrm>
              <a:off x="10950840" y="3814920"/>
              <a:ext cx="2486520" cy="3091320"/>
            </a:xfrm>
            <a:prstGeom prst="rect">
              <a:avLst/>
            </a:prstGeom>
            <a:noFill/>
            <a:ln w="0">
              <a:noFill/>
            </a:ln>
          </p:spPr>
          <p:style>
            <a:lnRef idx="0"/>
            <a:fillRef idx="0"/>
            <a:effectRef idx="0"/>
            <a:fontRef idx="minor"/>
          </p:style>
          <p:txBody>
            <a:bodyPr lIns="27720" rIns="27720" tIns="27720" bIns="27720" anchor="ctr">
              <a:noAutofit/>
            </a:bodyPr>
            <a:p>
              <a:pPr algn="ctr" defTabSz="914400">
                <a:lnSpc>
                  <a:spcPts val="2659"/>
                </a:lnSpc>
              </a:pPr>
              <a:endParaRPr b="0" lang="en-US" sz="1800" spc="-1" strike="noStrike">
                <a:solidFill>
                  <a:schemeClr val="dk1"/>
                </a:solidFill>
                <a:latin typeface="Calibri"/>
              </a:endParaRPr>
            </a:p>
          </p:txBody>
        </p:sp>
      </p:grpSp>
      <p:grpSp>
        <p:nvGrpSpPr>
          <p:cNvPr id="137" name="Group 22"/>
          <p:cNvGrpSpPr/>
          <p:nvPr/>
        </p:nvGrpSpPr>
        <p:grpSpPr>
          <a:xfrm>
            <a:off x="10950840" y="2640240"/>
            <a:ext cx="2486520" cy="2486520"/>
            <a:chOff x="10950840" y="2640240"/>
            <a:chExt cx="2486520" cy="2486520"/>
          </a:xfrm>
        </p:grpSpPr>
        <p:sp>
          <p:nvSpPr>
            <p:cNvPr id="138" name="Freeform 23"/>
            <p:cNvSpPr/>
            <p:nvPr/>
          </p:nvSpPr>
          <p:spPr>
            <a:xfrm>
              <a:off x="10950840" y="2640240"/>
              <a:ext cx="2486520" cy="2486520"/>
            </a:xfrm>
            <a:custGeom>
              <a:avLst/>
              <a:gdLst>
                <a:gd name="textAreaLeft" fmla="*/ 0 w 2486520"/>
                <a:gd name="textAreaRight" fmla="*/ 2486880 w 2486520"/>
                <a:gd name="textAreaTop" fmla="*/ 0 h 2486520"/>
                <a:gd name="textAreaBottom" fmla="*/ 2486880 h 248652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39" name="Group 24"/>
          <p:cNvGrpSpPr/>
          <p:nvPr/>
        </p:nvGrpSpPr>
        <p:grpSpPr>
          <a:xfrm>
            <a:off x="10422720" y="518760"/>
            <a:ext cx="318960" cy="318960"/>
            <a:chOff x="10422720" y="518760"/>
            <a:chExt cx="318960" cy="318960"/>
          </a:xfrm>
        </p:grpSpPr>
        <p:sp>
          <p:nvSpPr>
            <p:cNvPr id="140" name="Freeform 25"/>
            <p:cNvSpPr/>
            <p:nvPr/>
          </p:nvSpPr>
          <p:spPr>
            <a:xfrm>
              <a:off x="10422720" y="518760"/>
              <a:ext cx="318960" cy="318960"/>
            </a:xfrm>
            <a:custGeom>
              <a:avLst/>
              <a:gdLst>
                <a:gd name="textAreaLeft" fmla="*/ 0 w 318960"/>
                <a:gd name="textAreaRight" fmla="*/ 319320 w 318960"/>
                <a:gd name="textAreaTop" fmla="*/ 0 h 318960"/>
                <a:gd name="textAreaBottom" fmla="*/ 319320 h 31896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1" name="TextBox 26"/>
            <p:cNvSpPr/>
            <p:nvPr/>
          </p:nvSpPr>
          <p:spPr>
            <a:xfrm>
              <a:off x="10452600" y="533520"/>
              <a:ext cx="259200" cy="273960"/>
            </a:xfrm>
            <a:prstGeom prst="rect">
              <a:avLst/>
            </a:prstGeom>
            <a:noFill/>
            <a:ln w="0">
              <a:noFill/>
            </a:ln>
          </p:spPr>
          <p:style>
            <a:lnRef idx="0"/>
            <a:fillRef idx="0"/>
            <a:effectRef idx="0"/>
            <a:fontRef idx="minor"/>
          </p:style>
          <p:txBody>
            <a:bodyPr lIns="27720" rIns="27720" tIns="27720" bIns="27720" anchor="ctr">
              <a:noAutofit/>
            </a:bodyPr>
            <a:p>
              <a:pPr algn="ctr" defTabSz="914400">
                <a:lnSpc>
                  <a:spcPts val="2659"/>
                </a:lnSpc>
              </a:pPr>
              <a:endParaRPr b="0" lang="en-US" sz="1800" spc="-1" strike="noStrike">
                <a:solidFill>
                  <a:schemeClr val="dk1"/>
                </a:solidFill>
                <a:latin typeface="Calibri"/>
              </a:endParaRPr>
            </a:p>
          </p:txBody>
        </p:sp>
      </p:grpSp>
      <p:grpSp>
        <p:nvGrpSpPr>
          <p:cNvPr id="142" name="Group 27"/>
          <p:cNvGrpSpPr/>
          <p:nvPr/>
        </p:nvGrpSpPr>
        <p:grpSpPr>
          <a:xfrm>
            <a:off x="4166280" y="2640240"/>
            <a:ext cx="318960" cy="318960"/>
            <a:chOff x="4166280" y="2640240"/>
            <a:chExt cx="318960" cy="318960"/>
          </a:xfrm>
        </p:grpSpPr>
        <p:sp>
          <p:nvSpPr>
            <p:cNvPr id="143" name="Freeform 28"/>
            <p:cNvSpPr/>
            <p:nvPr/>
          </p:nvSpPr>
          <p:spPr>
            <a:xfrm>
              <a:off x="4166280" y="2640240"/>
              <a:ext cx="318960" cy="318960"/>
            </a:xfrm>
            <a:custGeom>
              <a:avLst/>
              <a:gdLst>
                <a:gd name="textAreaLeft" fmla="*/ 0 w 318960"/>
                <a:gd name="textAreaRight" fmla="*/ 319320 w 318960"/>
                <a:gd name="textAreaTop" fmla="*/ 0 h 318960"/>
                <a:gd name="textAreaBottom" fmla="*/ 319320 h 31896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4" name="TextBox 29"/>
            <p:cNvSpPr/>
            <p:nvPr/>
          </p:nvSpPr>
          <p:spPr>
            <a:xfrm>
              <a:off x="4196160" y="2655360"/>
              <a:ext cx="259200" cy="273960"/>
            </a:xfrm>
            <a:prstGeom prst="rect">
              <a:avLst/>
            </a:prstGeom>
            <a:noFill/>
            <a:ln w="0">
              <a:noFill/>
            </a:ln>
          </p:spPr>
          <p:style>
            <a:lnRef idx="0"/>
            <a:fillRef idx="0"/>
            <a:effectRef idx="0"/>
            <a:fontRef idx="minor"/>
          </p:style>
          <p:txBody>
            <a:bodyPr lIns="27720" rIns="27720" tIns="27720" bIns="27720" anchor="ctr">
              <a:noAutofit/>
            </a:bodyPr>
            <a:p>
              <a:pPr algn="ctr" defTabSz="914400">
                <a:lnSpc>
                  <a:spcPts val="2659"/>
                </a:lnSpc>
              </a:pPr>
              <a:endParaRPr b="0" lang="en-US" sz="1800" spc="-1" strike="noStrike">
                <a:solidFill>
                  <a:schemeClr val="dk1"/>
                </a:solidFill>
                <a:latin typeface="Calibri"/>
              </a:endParaRPr>
            </a:p>
          </p:txBody>
        </p:sp>
      </p:grpSp>
      <p:grpSp>
        <p:nvGrpSpPr>
          <p:cNvPr id="145" name="Group 30"/>
          <p:cNvGrpSpPr/>
          <p:nvPr/>
        </p:nvGrpSpPr>
        <p:grpSpPr>
          <a:xfrm>
            <a:off x="4026240" y="1971720"/>
            <a:ext cx="3823560" cy="3823920"/>
            <a:chOff x="4026240" y="1971720"/>
            <a:chExt cx="3823560" cy="3823920"/>
          </a:xfrm>
        </p:grpSpPr>
        <p:sp>
          <p:nvSpPr>
            <p:cNvPr id="146" name="Freeform 31"/>
            <p:cNvSpPr/>
            <p:nvPr/>
          </p:nvSpPr>
          <p:spPr>
            <a:xfrm rot="19966800">
              <a:off x="4518360" y="2463840"/>
              <a:ext cx="2839320" cy="2839320"/>
            </a:xfrm>
            <a:custGeom>
              <a:avLst/>
              <a:gdLst>
                <a:gd name="textAreaLeft" fmla="*/ 0 w 2839320"/>
                <a:gd name="textAreaRight" fmla="*/ 2839680 w 2839320"/>
                <a:gd name="textAreaTop" fmla="*/ 0 h 2839320"/>
                <a:gd name="textAreaBottom" fmla="*/ 2839680 h 2839320"/>
              </a:gdLst>
              <a:ahLst/>
              <a:rect l="textAreaLeft" t="textAreaTop" r="textAreaRight" b="textAreaBottom"/>
              <a:pathLst>
                <a:path w="928117" h="928117">
                  <a:moveTo>
                    <a:pt x="649950" y="102665"/>
                  </a:moveTo>
                  <a:cubicBezTo>
                    <a:pt x="450358" y="0"/>
                    <a:pt x="205330" y="78575"/>
                    <a:pt x="102665" y="278168"/>
                  </a:cubicBezTo>
                  <a:cubicBezTo>
                    <a:pt x="0" y="477760"/>
                    <a:pt x="78575" y="722788"/>
                    <a:pt x="278168" y="825453"/>
                  </a:cubicBezTo>
                  <a:cubicBezTo>
                    <a:pt x="477760" y="928118"/>
                    <a:pt x="722788" y="849543"/>
                    <a:pt x="825453" y="649950"/>
                  </a:cubicBezTo>
                  <a:cubicBezTo>
                    <a:pt x="928118" y="450358"/>
                    <a:pt x="849543" y="205330"/>
                    <a:pt x="649950" y="102665"/>
                  </a:cubicBez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47" name="Group 32"/>
          <p:cNvGrpSpPr/>
          <p:nvPr/>
        </p:nvGrpSpPr>
        <p:grpSpPr>
          <a:xfrm>
            <a:off x="7235280" y="518760"/>
            <a:ext cx="318960" cy="318960"/>
            <a:chOff x="7235280" y="518760"/>
            <a:chExt cx="318960" cy="318960"/>
          </a:xfrm>
        </p:grpSpPr>
        <p:sp>
          <p:nvSpPr>
            <p:cNvPr id="148" name="Freeform 33"/>
            <p:cNvSpPr/>
            <p:nvPr/>
          </p:nvSpPr>
          <p:spPr>
            <a:xfrm>
              <a:off x="7235280" y="518760"/>
              <a:ext cx="318960" cy="318960"/>
            </a:xfrm>
            <a:custGeom>
              <a:avLst/>
              <a:gdLst>
                <a:gd name="textAreaLeft" fmla="*/ 0 w 318960"/>
                <a:gd name="textAreaRight" fmla="*/ 319320 w 318960"/>
                <a:gd name="textAreaTop" fmla="*/ 0 h 318960"/>
                <a:gd name="textAreaBottom" fmla="*/ 319320 h 31896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9" name="TextBox 34"/>
            <p:cNvSpPr/>
            <p:nvPr/>
          </p:nvSpPr>
          <p:spPr>
            <a:xfrm>
              <a:off x="7265520" y="533520"/>
              <a:ext cx="259200" cy="273960"/>
            </a:xfrm>
            <a:prstGeom prst="rect">
              <a:avLst/>
            </a:prstGeom>
            <a:noFill/>
            <a:ln w="0">
              <a:noFill/>
            </a:ln>
          </p:spPr>
          <p:style>
            <a:lnRef idx="0"/>
            <a:fillRef idx="0"/>
            <a:effectRef idx="0"/>
            <a:fontRef idx="minor"/>
          </p:style>
          <p:txBody>
            <a:bodyPr lIns="27720" rIns="27720" tIns="27720" bIns="27720" anchor="ctr">
              <a:noAutofit/>
            </a:bodyPr>
            <a:p>
              <a:pPr algn="ctr" defTabSz="914400">
                <a:lnSpc>
                  <a:spcPts val="2659"/>
                </a:lnSpc>
              </a:pPr>
              <a:endParaRPr b="0" lang="en-US" sz="1800" spc="-1" strike="noStrike">
                <a:solidFill>
                  <a:schemeClr val="dk1"/>
                </a:solidFill>
                <a:latin typeface="Calibri"/>
              </a:endParaRPr>
            </a:p>
          </p:txBody>
        </p:sp>
      </p:grpSp>
      <p:grpSp>
        <p:nvGrpSpPr>
          <p:cNvPr id="150" name="Group 35"/>
          <p:cNvGrpSpPr/>
          <p:nvPr/>
        </p:nvGrpSpPr>
        <p:grpSpPr>
          <a:xfrm>
            <a:off x="7727040" y="518760"/>
            <a:ext cx="2486520" cy="4266000"/>
            <a:chOff x="7727040" y="518760"/>
            <a:chExt cx="2486520" cy="4266000"/>
          </a:xfrm>
        </p:grpSpPr>
        <p:grpSp>
          <p:nvGrpSpPr>
            <p:cNvPr id="151" name="Group 36"/>
            <p:cNvGrpSpPr/>
            <p:nvPr/>
          </p:nvGrpSpPr>
          <p:grpSpPr>
            <a:xfrm>
              <a:off x="7727040" y="1693080"/>
              <a:ext cx="2486520" cy="3091680"/>
              <a:chOff x="7727040" y="1693080"/>
              <a:chExt cx="2486520" cy="3091680"/>
            </a:xfrm>
          </p:grpSpPr>
          <p:sp>
            <p:nvSpPr>
              <p:cNvPr id="152" name="Freeform 37"/>
              <p:cNvSpPr/>
              <p:nvPr/>
            </p:nvSpPr>
            <p:spPr>
              <a:xfrm>
                <a:off x="7727040" y="1762200"/>
                <a:ext cx="2486520" cy="3022560"/>
              </a:xfrm>
              <a:custGeom>
                <a:avLst/>
                <a:gdLst>
                  <a:gd name="textAreaLeft" fmla="*/ 0 w 2486520"/>
                  <a:gd name="textAreaRight" fmla="*/ 2486880 w 2486520"/>
                  <a:gd name="textAreaTop" fmla="*/ 0 h 3022560"/>
                  <a:gd name="textAreaBottom" fmla="*/ 3022920 h 3022560"/>
                </a:gdLst>
                <a:ah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53" name="TextBox 38"/>
              <p:cNvSpPr/>
              <p:nvPr/>
            </p:nvSpPr>
            <p:spPr>
              <a:xfrm>
                <a:off x="7727040" y="1693080"/>
                <a:ext cx="2486520" cy="3091320"/>
              </a:xfrm>
              <a:prstGeom prst="rect">
                <a:avLst/>
              </a:prstGeom>
              <a:noFill/>
              <a:ln w="0">
                <a:noFill/>
              </a:ln>
            </p:spPr>
            <p:style>
              <a:lnRef idx="0"/>
              <a:fillRef idx="0"/>
              <a:effectRef idx="0"/>
              <a:fontRef idx="minor"/>
            </p:style>
            <p:txBody>
              <a:bodyPr lIns="27720" rIns="27720" tIns="27720" bIns="27720" anchor="ctr">
                <a:noAutofit/>
              </a:bodyPr>
              <a:p>
                <a:pPr algn="ctr" defTabSz="914400">
                  <a:lnSpc>
                    <a:spcPts val="2659"/>
                  </a:lnSpc>
                </a:pPr>
                <a:endParaRPr b="0" lang="en-US" sz="1800" spc="-1" strike="noStrike">
                  <a:solidFill>
                    <a:schemeClr val="dk1"/>
                  </a:solidFill>
                  <a:latin typeface="Calibri"/>
                </a:endParaRPr>
              </a:p>
            </p:txBody>
          </p:sp>
        </p:grpSp>
        <p:grpSp>
          <p:nvGrpSpPr>
            <p:cNvPr id="154" name="Group 39"/>
            <p:cNvGrpSpPr/>
            <p:nvPr/>
          </p:nvGrpSpPr>
          <p:grpSpPr>
            <a:xfrm>
              <a:off x="7727040" y="518760"/>
              <a:ext cx="2486520" cy="2486520"/>
              <a:chOff x="7727040" y="518760"/>
              <a:chExt cx="2486520" cy="2486520"/>
            </a:xfrm>
          </p:grpSpPr>
          <p:sp>
            <p:nvSpPr>
              <p:cNvPr id="155" name="Freeform 40"/>
              <p:cNvSpPr/>
              <p:nvPr/>
            </p:nvSpPr>
            <p:spPr>
              <a:xfrm>
                <a:off x="7727040" y="518760"/>
                <a:ext cx="2486520" cy="2486520"/>
              </a:xfrm>
              <a:custGeom>
                <a:avLst/>
                <a:gdLst>
                  <a:gd name="textAreaLeft" fmla="*/ 0 w 2486520"/>
                  <a:gd name="textAreaRight" fmla="*/ 2486880 w 2486520"/>
                  <a:gd name="textAreaTop" fmla="*/ 0 h 2486520"/>
                  <a:gd name="textAreaBottom" fmla="*/ 2486880 h 248652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156" name="TextBox 41"/>
            <p:cNvSpPr/>
            <p:nvPr/>
          </p:nvSpPr>
          <p:spPr>
            <a:xfrm>
              <a:off x="7914960" y="3245040"/>
              <a:ext cx="2110680" cy="672120"/>
            </a:xfrm>
            <a:prstGeom prst="rect">
              <a:avLst/>
            </a:prstGeom>
            <a:noFill/>
            <a:ln w="0">
              <a:noFill/>
            </a:ln>
          </p:spPr>
          <p:style>
            <a:lnRef idx="0"/>
            <a:fillRef idx="0"/>
            <a:effectRef idx="0"/>
            <a:fontRef idx="minor"/>
          </p:style>
          <p:txBody>
            <a:bodyPr lIns="0" rIns="0" tIns="0" bIns="0" anchor="t">
              <a:spAutoFit/>
            </a:bodyPr>
            <a:p>
              <a:pPr algn="ctr" defTabSz="914400">
                <a:lnSpc>
                  <a:spcPts val="2648"/>
                </a:lnSpc>
              </a:pPr>
              <a:r>
                <a:rPr b="1" lang="en-US" sz="1890" spc="49" strike="noStrike">
                  <a:solidFill>
                    <a:srgbClr val="fbfbfc"/>
                  </a:solidFill>
                  <a:latin typeface="Montserrat Bold"/>
                  <a:ea typeface="Montserrat Bold"/>
                </a:rPr>
                <a:t>Fallou</a:t>
              </a:r>
              <a:endParaRPr b="0" lang="en-US" sz="1890" spc="-1" strike="noStrike">
                <a:solidFill>
                  <a:srgbClr val="000000"/>
                </a:solidFill>
                <a:latin typeface="Arial"/>
              </a:endParaRPr>
            </a:p>
            <a:p>
              <a:pPr algn="ctr" defTabSz="914400">
                <a:lnSpc>
                  <a:spcPts val="2648"/>
                </a:lnSpc>
              </a:pPr>
              <a:r>
                <a:rPr b="1" lang="en-US" sz="1890" spc="49" strike="noStrike">
                  <a:solidFill>
                    <a:srgbClr val="fbfbfc"/>
                  </a:solidFill>
                  <a:latin typeface="Montserrat Bold"/>
                  <a:ea typeface="Montserrat Bold"/>
                </a:rPr>
                <a:t>DIOUF </a:t>
              </a:r>
              <a:endParaRPr b="0" lang="en-US" sz="1890" spc="-1" strike="noStrike">
                <a:solidFill>
                  <a:srgbClr val="000000"/>
                </a:solidFill>
                <a:latin typeface="Arial"/>
              </a:endParaRPr>
            </a:p>
          </p:txBody>
        </p:sp>
      </p:grpSp>
      <p:grpSp>
        <p:nvGrpSpPr>
          <p:cNvPr id="157" name="Group 42"/>
          <p:cNvGrpSpPr/>
          <p:nvPr/>
        </p:nvGrpSpPr>
        <p:grpSpPr>
          <a:xfrm>
            <a:off x="14139000" y="5524560"/>
            <a:ext cx="2486520" cy="3091320"/>
            <a:chOff x="14139000" y="5524560"/>
            <a:chExt cx="2486520" cy="3091320"/>
          </a:xfrm>
        </p:grpSpPr>
        <p:sp>
          <p:nvSpPr>
            <p:cNvPr id="158" name="Freeform 43"/>
            <p:cNvSpPr/>
            <p:nvPr/>
          </p:nvSpPr>
          <p:spPr>
            <a:xfrm>
              <a:off x="14139000" y="5593320"/>
              <a:ext cx="2486520" cy="3022560"/>
            </a:xfrm>
            <a:custGeom>
              <a:avLst/>
              <a:gdLst>
                <a:gd name="textAreaLeft" fmla="*/ 0 w 2486520"/>
                <a:gd name="textAreaRight" fmla="*/ 2486880 w 2486520"/>
                <a:gd name="textAreaTop" fmla="*/ 0 h 3022560"/>
                <a:gd name="textAreaBottom" fmla="*/ 3022920 h 3022560"/>
              </a:gdLst>
              <a:ah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59" name="TextBox 44"/>
            <p:cNvSpPr/>
            <p:nvPr/>
          </p:nvSpPr>
          <p:spPr>
            <a:xfrm>
              <a:off x="14139000" y="5524560"/>
              <a:ext cx="2486520" cy="3091320"/>
            </a:xfrm>
            <a:prstGeom prst="rect">
              <a:avLst/>
            </a:prstGeom>
            <a:noFill/>
            <a:ln w="0">
              <a:noFill/>
            </a:ln>
          </p:spPr>
          <p:style>
            <a:lnRef idx="0"/>
            <a:fillRef idx="0"/>
            <a:effectRef idx="0"/>
            <a:fontRef idx="minor"/>
          </p:style>
          <p:txBody>
            <a:bodyPr lIns="27720" rIns="27720" tIns="27720" bIns="27720" anchor="ctr">
              <a:noAutofit/>
            </a:bodyPr>
            <a:p>
              <a:pPr algn="ctr" defTabSz="914400">
                <a:lnSpc>
                  <a:spcPts val="2659"/>
                </a:lnSpc>
              </a:pPr>
              <a:endParaRPr b="0" lang="en-US" sz="1800" spc="-1" strike="noStrike">
                <a:solidFill>
                  <a:schemeClr val="dk1"/>
                </a:solidFill>
                <a:latin typeface="Calibri"/>
              </a:endParaRPr>
            </a:p>
          </p:txBody>
        </p:sp>
      </p:grpSp>
      <p:grpSp>
        <p:nvGrpSpPr>
          <p:cNvPr id="160" name="Group 45"/>
          <p:cNvGrpSpPr/>
          <p:nvPr/>
        </p:nvGrpSpPr>
        <p:grpSpPr>
          <a:xfrm>
            <a:off x="13910760" y="4121280"/>
            <a:ext cx="2943000" cy="2943360"/>
            <a:chOff x="13910760" y="4121280"/>
            <a:chExt cx="2943000" cy="2943360"/>
          </a:xfrm>
        </p:grpSpPr>
        <p:sp>
          <p:nvSpPr>
            <p:cNvPr id="161" name="Freeform 46"/>
            <p:cNvSpPr/>
            <p:nvPr/>
          </p:nvSpPr>
          <p:spPr>
            <a:xfrm rot="21174000">
              <a:off x="14063400" y="4274280"/>
              <a:ext cx="2637360" cy="2637360"/>
            </a:xfrm>
            <a:custGeom>
              <a:avLst/>
              <a:gdLst>
                <a:gd name="textAreaLeft" fmla="*/ 0 w 2637360"/>
                <a:gd name="textAreaRight" fmla="*/ 2637720 w 2637360"/>
                <a:gd name="textAreaTop" fmla="*/ 0 h 2637360"/>
                <a:gd name="textAreaBottom" fmla="*/ 2637720 h 2637360"/>
              </a:gdLst>
              <a:ahLst/>
              <a:rect l="textAreaLeft" t="textAreaTop" r="textAreaRight" b="textAreaBottom"/>
              <a:pathLst>
                <a:path w="862052" h="862052">
                  <a:moveTo>
                    <a:pt x="481258" y="27742"/>
                  </a:moveTo>
                  <a:cubicBezTo>
                    <a:pt x="258530" y="0"/>
                    <a:pt x="55484" y="158067"/>
                    <a:pt x="27742" y="380794"/>
                  </a:cubicBezTo>
                  <a:cubicBezTo>
                    <a:pt x="0" y="603522"/>
                    <a:pt x="158067" y="806568"/>
                    <a:pt x="380794" y="834310"/>
                  </a:cubicBezTo>
                  <a:cubicBezTo>
                    <a:pt x="603522" y="862052"/>
                    <a:pt x="806568" y="703985"/>
                    <a:pt x="834310" y="481258"/>
                  </a:cubicBezTo>
                  <a:cubicBezTo>
                    <a:pt x="862052" y="258530"/>
                    <a:pt x="703985" y="55484"/>
                    <a:pt x="481258" y="27742"/>
                  </a:cubicBez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62" name="Group 47"/>
          <p:cNvGrpSpPr/>
          <p:nvPr/>
        </p:nvGrpSpPr>
        <p:grpSpPr>
          <a:xfrm>
            <a:off x="13647240" y="2640240"/>
            <a:ext cx="318960" cy="318960"/>
            <a:chOff x="13647240" y="2640240"/>
            <a:chExt cx="318960" cy="318960"/>
          </a:xfrm>
        </p:grpSpPr>
        <p:sp>
          <p:nvSpPr>
            <p:cNvPr id="163" name="Freeform 48"/>
            <p:cNvSpPr/>
            <p:nvPr/>
          </p:nvSpPr>
          <p:spPr>
            <a:xfrm>
              <a:off x="13647240" y="2640240"/>
              <a:ext cx="318960" cy="318960"/>
            </a:xfrm>
            <a:custGeom>
              <a:avLst/>
              <a:gdLst>
                <a:gd name="textAreaLeft" fmla="*/ 0 w 318960"/>
                <a:gd name="textAreaRight" fmla="*/ 319320 w 318960"/>
                <a:gd name="textAreaTop" fmla="*/ 0 h 318960"/>
                <a:gd name="textAreaBottom" fmla="*/ 319320 h 31896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64" name="TextBox 49"/>
            <p:cNvSpPr/>
            <p:nvPr/>
          </p:nvSpPr>
          <p:spPr>
            <a:xfrm>
              <a:off x="13677120" y="2655360"/>
              <a:ext cx="259200" cy="273960"/>
            </a:xfrm>
            <a:prstGeom prst="rect">
              <a:avLst/>
            </a:prstGeom>
            <a:noFill/>
            <a:ln w="0">
              <a:noFill/>
            </a:ln>
          </p:spPr>
          <p:style>
            <a:lnRef idx="0"/>
            <a:fillRef idx="0"/>
            <a:effectRef idx="0"/>
            <a:fontRef idx="minor"/>
          </p:style>
          <p:txBody>
            <a:bodyPr lIns="27720" rIns="27720" tIns="27720" bIns="27720" anchor="ctr">
              <a:noAutofit/>
            </a:bodyPr>
            <a:p>
              <a:pPr algn="ctr" defTabSz="914400">
                <a:lnSpc>
                  <a:spcPts val="2659"/>
                </a:lnSpc>
              </a:pPr>
              <a:endParaRPr b="0" lang="en-US" sz="1800" spc="-1" strike="noStrike">
                <a:solidFill>
                  <a:schemeClr val="dk1"/>
                </a:solidFill>
                <a:latin typeface="Calibri"/>
              </a:endParaRPr>
            </a:p>
          </p:txBody>
        </p:sp>
      </p:grpSp>
      <p:grpSp>
        <p:nvGrpSpPr>
          <p:cNvPr id="165" name="Group 50"/>
          <p:cNvGrpSpPr/>
          <p:nvPr/>
        </p:nvGrpSpPr>
        <p:grpSpPr>
          <a:xfrm>
            <a:off x="7822800" y="6644160"/>
            <a:ext cx="2486520" cy="3091320"/>
            <a:chOff x="7822800" y="6644160"/>
            <a:chExt cx="2486520" cy="3091320"/>
          </a:xfrm>
        </p:grpSpPr>
        <p:sp>
          <p:nvSpPr>
            <p:cNvPr id="166" name="Freeform 51"/>
            <p:cNvSpPr/>
            <p:nvPr/>
          </p:nvSpPr>
          <p:spPr>
            <a:xfrm>
              <a:off x="7822800" y="6712920"/>
              <a:ext cx="2486520" cy="3022560"/>
            </a:xfrm>
            <a:custGeom>
              <a:avLst/>
              <a:gdLst>
                <a:gd name="textAreaLeft" fmla="*/ 0 w 2486520"/>
                <a:gd name="textAreaRight" fmla="*/ 2486880 w 2486520"/>
                <a:gd name="textAreaTop" fmla="*/ 0 h 3022560"/>
                <a:gd name="textAreaBottom" fmla="*/ 3022920 h 3022560"/>
              </a:gdLst>
              <a:ah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67" name="TextBox 52"/>
            <p:cNvSpPr/>
            <p:nvPr/>
          </p:nvSpPr>
          <p:spPr>
            <a:xfrm>
              <a:off x="7822800" y="6644160"/>
              <a:ext cx="2486520" cy="3091320"/>
            </a:xfrm>
            <a:prstGeom prst="rect">
              <a:avLst/>
            </a:prstGeom>
            <a:noFill/>
            <a:ln w="0">
              <a:noFill/>
            </a:ln>
          </p:spPr>
          <p:style>
            <a:lnRef idx="0"/>
            <a:fillRef idx="0"/>
            <a:effectRef idx="0"/>
            <a:fontRef idx="minor"/>
          </p:style>
          <p:txBody>
            <a:bodyPr lIns="27720" rIns="27720" tIns="27720" bIns="27720" anchor="ctr">
              <a:noAutofit/>
            </a:bodyPr>
            <a:p>
              <a:pPr algn="ctr" defTabSz="914400">
                <a:lnSpc>
                  <a:spcPts val="2659"/>
                </a:lnSpc>
              </a:pPr>
              <a:endParaRPr b="0" lang="en-US" sz="1800" spc="-1" strike="noStrike">
                <a:solidFill>
                  <a:schemeClr val="dk1"/>
                </a:solidFill>
                <a:latin typeface="Calibri"/>
              </a:endParaRPr>
            </a:p>
          </p:txBody>
        </p:sp>
      </p:grpSp>
      <p:grpSp>
        <p:nvGrpSpPr>
          <p:cNvPr id="168" name="Group 53"/>
          <p:cNvGrpSpPr/>
          <p:nvPr/>
        </p:nvGrpSpPr>
        <p:grpSpPr>
          <a:xfrm>
            <a:off x="7789320" y="5436000"/>
            <a:ext cx="2553840" cy="2553840"/>
            <a:chOff x="7789320" y="5436000"/>
            <a:chExt cx="2553840" cy="2553840"/>
          </a:xfrm>
        </p:grpSpPr>
        <p:sp>
          <p:nvSpPr>
            <p:cNvPr id="169" name="Freeform 54"/>
            <p:cNvSpPr/>
            <p:nvPr/>
          </p:nvSpPr>
          <p:spPr>
            <a:xfrm rot="21540000">
              <a:off x="7810920" y="5457600"/>
              <a:ext cx="2510280" cy="2510280"/>
            </a:xfrm>
            <a:custGeom>
              <a:avLst/>
              <a:gdLst>
                <a:gd name="textAreaLeft" fmla="*/ 0 w 2510280"/>
                <a:gd name="textAreaRight" fmla="*/ 2510640 w 2510280"/>
                <a:gd name="textAreaTop" fmla="*/ 0 h 2510280"/>
                <a:gd name="textAreaBottom" fmla="*/ 2510640 h 2510280"/>
              </a:gdLst>
              <a:ahLst/>
              <a:rect l="textAreaLeft" t="textAreaTop" r="textAreaRight" b="textAreaBottom"/>
              <a:pathLst>
                <a:path w="820511" h="820511">
                  <a:moveTo>
                    <a:pt x="417348" y="3917"/>
                  </a:moveTo>
                  <a:cubicBezTo>
                    <a:pt x="192933" y="0"/>
                    <a:pt x="7834" y="178748"/>
                    <a:pt x="3917" y="403162"/>
                  </a:cubicBezTo>
                  <a:cubicBezTo>
                    <a:pt x="0" y="627577"/>
                    <a:pt x="178748" y="812676"/>
                    <a:pt x="403162" y="816593"/>
                  </a:cubicBezTo>
                  <a:cubicBezTo>
                    <a:pt x="627577" y="820510"/>
                    <a:pt x="812676" y="641762"/>
                    <a:pt x="816593" y="417348"/>
                  </a:cubicBezTo>
                  <a:cubicBezTo>
                    <a:pt x="820510" y="192933"/>
                    <a:pt x="641762" y="7834"/>
                    <a:pt x="417348" y="3917"/>
                  </a:cubicBez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170" name="TextBox 55"/>
          <p:cNvSpPr/>
          <p:nvPr/>
        </p:nvSpPr>
        <p:spPr>
          <a:xfrm>
            <a:off x="1850040" y="7063920"/>
            <a:ext cx="2110680" cy="672120"/>
          </a:xfrm>
          <a:prstGeom prst="rect">
            <a:avLst/>
          </a:prstGeom>
          <a:noFill/>
          <a:ln w="0">
            <a:noFill/>
          </a:ln>
        </p:spPr>
        <p:style>
          <a:lnRef idx="0"/>
          <a:fillRef idx="0"/>
          <a:effectRef idx="0"/>
          <a:fontRef idx="minor"/>
        </p:style>
        <p:txBody>
          <a:bodyPr lIns="0" rIns="0" tIns="0" bIns="0" anchor="t">
            <a:spAutoFit/>
          </a:bodyPr>
          <a:p>
            <a:pPr algn="ctr" defTabSz="914400">
              <a:lnSpc>
                <a:spcPts val="2648"/>
              </a:lnSpc>
            </a:pPr>
            <a:r>
              <a:rPr b="1" lang="en-US" sz="1890" spc="49" strike="noStrike">
                <a:solidFill>
                  <a:srgbClr val="fbfbfc"/>
                </a:solidFill>
                <a:latin typeface="Montserrat Bold"/>
                <a:ea typeface="Montserrat Bold"/>
              </a:rPr>
              <a:t>Mouhamadou </a:t>
            </a:r>
            <a:endParaRPr b="0" lang="en-US" sz="1890" spc="-1" strike="noStrike">
              <a:solidFill>
                <a:srgbClr val="000000"/>
              </a:solidFill>
              <a:latin typeface="Arial"/>
            </a:endParaRPr>
          </a:p>
          <a:p>
            <a:pPr algn="ctr" defTabSz="914400">
              <a:lnSpc>
                <a:spcPts val="2648"/>
              </a:lnSpc>
            </a:pPr>
            <a:r>
              <a:rPr b="1" lang="en-US" sz="1890" spc="49" strike="noStrike">
                <a:solidFill>
                  <a:srgbClr val="fbfbfc"/>
                </a:solidFill>
                <a:latin typeface="Montserrat Bold"/>
                <a:ea typeface="Montserrat Bold"/>
              </a:rPr>
              <a:t>GUEYE</a:t>
            </a:r>
            <a:endParaRPr b="0" lang="en-US" sz="1890" spc="-1" strike="noStrike">
              <a:solidFill>
                <a:srgbClr val="000000"/>
              </a:solidFill>
              <a:latin typeface="Arial"/>
            </a:endParaRPr>
          </a:p>
        </p:txBody>
      </p:sp>
      <p:sp>
        <p:nvSpPr>
          <p:cNvPr id="171" name="TextBox 56"/>
          <p:cNvSpPr/>
          <p:nvPr/>
        </p:nvSpPr>
        <p:spPr>
          <a:xfrm>
            <a:off x="4882680" y="5354280"/>
            <a:ext cx="2110680" cy="672120"/>
          </a:xfrm>
          <a:prstGeom prst="rect">
            <a:avLst/>
          </a:prstGeom>
          <a:noFill/>
          <a:ln w="0">
            <a:noFill/>
          </a:ln>
        </p:spPr>
        <p:style>
          <a:lnRef idx="0"/>
          <a:fillRef idx="0"/>
          <a:effectRef idx="0"/>
          <a:fontRef idx="minor"/>
        </p:style>
        <p:txBody>
          <a:bodyPr lIns="0" rIns="0" tIns="0" bIns="0" anchor="t">
            <a:spAutoFit/>
          </a:bodyPr>
          <a:p>
            <a:pPr algn="ctr" defTabSz="914400">
              <a:lnSpc>
                <a:spcPts val="2648"/>
              </a:lnSpc>
            </a:pPr>
            <a:r>
              <a:rPr b="1" lang="en-US" sz="1890" spc="49" strike="noStrike">
                <a:solidFill>
                  <a:srgbClr val="fbfbfc"/>
                </a:solidFill>
                <a:latin typeface="Montserrat Bold"/>
                <a:ea typeface="Montserrat Bold"/>
              </a:rPr>
              <a:t>Daouda</a:t>
            </a:r>
            <a:endParaRPr b="0" lang="en-US" sz="1890" spc="-1" strike="noStrike">
              <a:solidFill>
                <a:srgbClr val="000000"/>
              </a:solidFill>
              <a:latin typeface="Arial"/>
            </a:endParaRPr>
          </a:p>
          <a:p>
            <a:pPr algn="ctr" defTabSz="914400">
              <a:lnSpc>
                <a:spcPts val="2648"/>
              </a:lnSpc>
            </a:pPr>
            <a:r>
              <a:rPr b="1" lang="en-US" sz="1890" spc="49" strike="noStrike">
                <a:solidFill>
                  <a:srgbClr val="fbfbfc"/>
                </a:solidFill>
                <a:latin typeface="Montserrat Bold"/>
                <a:ea typeface="Montserrat Bold"/>
              </a:rPr>
              <a:t>FICKOU</a:t>
            </a:r>
            <a:endParaRPr b="0" lang="en-US" sz="1890" spc="-1" strike="noStrike">
              <a:solidFill>
                <a:srgbClr val="000000"/>
              </a:solidFill>
              <a:latin typeface="Arial"/>
            </a:endParaRPr>
          </a:p>
        </p:txBody>
      </p:sp>
      <p:sp>
        <p:nvSpPr>
          <p:cNvPr id="172" name="TextBox 57"/>
          <p:cNvSpPr/>
          <p:nvPr/>
        </p:nvSpPr>
        <p:spPr>
          <a:xfrm>
            <a:off x="11138760" y="5357160"/>
            <a:ext cx="2110680" cy="672120"/>
          </a:xfrm>
          <a:prstGeom prst="rect">
            <a:avLst/>
          </a:prstGeom>
          <a:noFill/>
          <a:ln w="0">
            <a:noFill/>
          </a:ln>
        </p:spPr>
        <p:style>
          <a:lnRef idx="0"/>
          <a:fillRef idx="0"/>
          <a:effectRef idx="0"/>
          <a:fontRef idx="minor"/>
        </p:style>
        <p:txBody>
          <a:bodyPr lIns="0" rIns="0" tIns="0" bIns="0" anchor="t">
            <a:spAutoFit/>
          </a:bodyPr>
          <a:p>
            <a:pPr algn="ctr" defTabSz="914400">
              <a:lnSpc>
                <a:spcPts val="2648"/>
              </a:lnSpc>
            </a:pPr>
            <a:r>
              <a:rPr b="1" lang="en-US" sz="1890" spc="49" strike="noStrike">
                <a:solidFill>
                  <a:srgbClr val="fbfbfc"/>
                </a:solidFill>
                <a:latin typeface="Montserrat Bold"/>
                <a:ea typeface="Montserrat Bold"/>
              </a:rPr>
              <a:t>Babacar</a:t>
            </a:r>
            <a:endParaRPr b="0" lang="en-US" sz="1890" spc="-1" strike="noStrike">
              <a:solidFill>
                <a:srgbClr val="000000"/>
              </a:solidFill>
              <a:latin typeface="Arial"/>
            </a:endParaRPr>
          </a:p>
          <a:p>
            <a:pPr algn="ctr" defTabSz="914400">
              <a:lnSpc>
                <a:spcPts val="2648"/>
              </a:lnSpc>
            </a:pPr>
            <a:r>
              <a:rPr b="1" lang="en-US" sz="1890" spc="49" strike="noStrike">
                <a:solidFill>
                  <a:srgbClr val="fbfbfc"/>
                </a:solidFill>
                <a:latin typeface="Montserrat Bold"/>
                <a:ea typeface="Montserrat Bold"/>
              </a:rPr>
              <a:t>Mbathie</a:t>
            </a:r>
            <a:endParaRPr b="0" lang="en-US" sz="1890" spc="-1" strike="noStrike">
              <a:solidFill>
                <a:srgbClr val="000000"/>
              </a:solidFill>
              <a:latin typeface="Arial"/>
            </a:endParaRPr>
          </a:p>
        </p:txBody>
      </p:sp>
      <p:sp>
        <p:nvSpPr>
          <p:cNvPr id="173" name="TextBox 58"/>
          <p:cNvSpPr/>
          <p:nvPr/>
        </p:nvSpPr>
        <p:spPr>
          <a:xfrm>
            <a:off x="14326920" y="7066440"/>
            <a:ext cx="2110680" cy="672120"/>
          </a:xfrm>
          <a:prstGeom prst="rect">
            <a:avLst/>
          </a:prstGeom>
          <a:noFill/>
          <a:ln w="0">
            <a:noFill/>
          </a:ln>
        </p:spPr>
        <p:style>
          <a:lnRef idx="0"/>
          <a:fillRef idx="0"/>
          <a:effectRef idx="0"/>
          <a:fontRef idx="minor"/>
        </p:style>
        <p:txBody>
          <a:bodyPr lIns="0" rIns="0" tIns="0" bIns="0" anchor="t">
            <a:spAutoFit/>
          </a:bodyPr>
          <a:p>
            <a:pPr algn="ctr" defTabSz="914400">
              <a:lnSpc>
                <a:spcPts val="2648"/>
              </a:lnSpc>
            </a:pPr>
            <a:r>
              <a:rPr b="1" lang="en-US" sz="1890" spc="49" strike="noStrike">
                <a:solidFill>
                  <a:srgbClr val="fbfbfc"/>
                </a:solidFill>
                <a:latin typeface="Montserrat Bold"/>
                <a:ea typeface="Montserrat Bold"/>
              </a:rPr>
              <a:t>Mamadou </a:t>
            </a:r>
            <a:endParaRPr b="0" lang="en-US" sz="1890" spc="-1" strike="noStrike">
              <a:solidFill>
                <a:srgbClr val="000000"/>
              </a:solidFill>
              <a:latin typeface="Arial"/>
            </a:endParaRPr>
          </a:p>
          <a:p>
            <a:pPr algn="ctr" defTabSz="914400">
              <a:lnSpc>
                <a:spcPts val="2648"/>
              </a:lnSpc>
            </a:pPr>
            <a:r>
              <a:rPr b="1" lang="en-US" sz="1890" spc="49" strike="noStrike">
                <a:solidFill>
                  <a:srgbClr val="fbfbfc"/>
                </a:solidFill>
                <a:latin typeface="Montserrat Bold"/>
                <a:ea typeface="Montserrat Bold"/>
              </a:rPr>
              <a:t>DIOP</a:t>
            </a:r>
            <a:endParaRPr b="0" lang="en-US" sz="1890" spc="-1" strike="noStrike">
              <a:solidFill>
                <a:srgbClr val="000000"/>
              </a:solidFill>
              <a:latin typeface="Arial"/>
            </a:endParaRPr>
          </a:p>
        </p:txBody>
      </p:sp>
      <p:sp>
        <p:nvSpPr>
          <p:cNvPr id="174" name="TextBox 59"/>
          <p:cNvSpPr/>
          <p:nvPr/>
        </p:nvSpPr>
        <p:spPr>
          <a:xfrm>
            <a:off x="1028880" y="480600"/>
            <a:ext cx="386784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L’équipe</a:t>
            </a:r>
            <a:endParaRPr b="0" lang="en-US" sz="3170" spc="-1" strike="noStrike">
              <a:solidFill>
                <a:srgbClr val="000000"/>
              </a:solidFill>
              <a:latin typeface="Arial"/>
            </a:endParaRPr>
          </a:p>
        </p:txBody>
      </p:sp>
      <p:sp>
        <p:nvSpPr>
          <p:cNvPr id="175" name="TextBox 60"/>
          <p:cNvSpPr/>
          <p:nvPr/>
        </p:nvSpPr>
        <p:spPr>
          <a:xfrm>
            <a:off x="8010720" y="8186400"/>
            <a:ext cx="2110680" cy="672120"/>
          </a:xfrm>
          <a:prstGeom prst="rect">
            <a:avLst/>
          </a:prstGeom>
          <a:noFill/>
          <a:ln w="0">
            <a:noFill/>
          </a:ln>
        </p:spPr>
        <p:style>
          <a:lnRef idx="0"/>
          <a:fillRef idx="0"/>
          <a:effectRef idx="0"/>
          <a:fontRef idx="minor"/>
        </p:style>
        <p:txBody>
          <a:bodyPr lIns="0" rIns="0" tIns="0" bIns="0" anchor="t">
            <a:spAutoFit/>
          </a:bodyPr>
          <a:p>
            <a:pPr algn="ctr" defTabSz="914400">
              <a:lnSpc>
                <a:spcPts val="2648"/>
              </a:lnSpc>
            </a:pPr>
            <a:r>
              <a:rPr b="1" lang="en-US" sz="1890" spc="49" strike="noStrike">
                <a:solidFill>
                  <a:srgbClr val="fbfbfc"/>
                </a:solidFill>
                <a:latin typeface="Montserrat Bold"/>
                <a:ea typeface="Montserrat Bold"/>
              </a:rPr>
              <a:t>Mame Anta</a:t>
            </a:r>
            <a:endParaRPr b="0" lang="en-US" sz="1890" spc="-1" strike="noStrike">
              <a:solidFill>
                <a:srgbClr val="000000"/>
              </a:solidFill>
              <a:latin typeface="Arial"/>
            </a:endParaRPr>
          </a:p>
          <a:p>
            <a:pPr algn="ctr" defTabSz="914400">
              <a:lnSpc>
                <a:spcPts val="2648"/>
              </a:lnSpc>
            </a:pPr>
            <a:r>
              <a:rPr b="1" lang="en-US" sz="1890" spc="49" strike="noStrike">
                <a:solidFill>
                  <a:srgbClr val="fbfbfc"/>
                </a:solidFill>
                <a:latin typeface="Montserrat Bold"/>
                <a:ea typeface="Montserrat Bold"/>
              </a:rPr>
              <a:t>BATHILY</a:t>
            </a:r>
            <a:endParaRPr b="0" lang="en-US" sz="189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82" name="Group 2"/>
          <p:cNvGrpSpPr/>
          <p:nvPr/>
        </p:nvGrpSpPr>
        <p:grpSpPr>
          <a:xfrm>
            <a:off x="15552720" y="557640"/>
            <a:ext cx="1140840" cy="470880"/>
            <a:chOff x="15552720" y="557640"/>
            <a:chExt cx="1140840" cy="470880"/>
          </a:xfrm>
        </p:grpSpPr>
        <p:grpSp>
          <p:nvGrpSpPr>
            <p:cNvPr id="683" name="Group 3"/>
            <p:cNvGrpSpPr/>
            <p:nvPr/>
          </p:nvGrpSpPr>
          <p:grpSpPr>
            <a:xfrm>
              <a:off x="15552720" y="557640"/>
              <a:ext cx="470880" cy="470880"/>
              <a:chOff x="15552720" y="557640"/>
              <a:chExt cx="470880" cy="470880"/>
            </a:xfrm>
          </p:grpSpPr>
          <p:sp>
            <p:nvSpPr>
              <p:cNvPr id="684" name="Freeform 4"/>
              <p:cNvSpPr/>
              <p:nvPr/>
            </p:nvSpPr>
            <p:spPr>
              <a:xfrm>
                <a:off x="155527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85" name="TextBox 5"/>
              <p:cNvSpPr/>
              <p:nvPr/>
            </p:nvSpPr>
            <p:spPr>
              <a:xfrm>
                <a:off x="155970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686" name="Group 6"/>
            <p:cNvGrpSpPr/>
            <p:nvPr/>
          </p:nvGrpSpPr>
          <p:grpSpPr>
            <a:xfrm>
              <a:off x="15776280" y="557640"/>
              <a:ext cx="470880" cy="470880"/>
              <a:chOff x="15776280" y="557640"/>
              <a:chExt cx="470880" cy="470880"/>
            </a:xfrm>
          </p:grpSpPr>
          <p:sp>
            <p:nvSpPr>
              <p:cNvPr id="687" name="Freeform 7"/>
              <p:cNvSpPr/>
              <p:nvPr/>
            </p:nvSpPr>
            <p:spPr>
              <a:xfrm>
                <a:off x="157762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88" name="TextBox 8"/>
              <p:cNvSpPr/>
              <p:nvPr/>
            </p:nvSpPr>
            <p:spPr>
              <a:xfrm>
                <a:off x="158202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689" name="Group 9"/>
            <p:cNvGrpSpPr/>
            <p:nvPr/>
          </p:nvGrpSpPr>
          <p:grpSpPr>
            <a:xfrm>
              <a:off x="15999480" y="557640"/>
              <a:ext cx="470880" cy="470880"/>
              <a:chOff x="15999480" y="557640"/>
              <a:chExt cx="470880" cy="470880"/>
            </a:xfrm>
          </p:grpSpPr>
          <p:sp>
            <p:nvSpPr>
              <p:cNvPr id="690" name="Freeform 10"/>
              <p:cNvSpPr/>
              <p:nvPr/>
            </p:nvSpPr>
            <p:spPr>
              <a:xfrm>
                <a:off x="159994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1" name="TextBox 11"/>
              <p:cNvSpPr/>
              <p:nvPr/>
            </p:nvSpPr>
            <p:spPr>
              <a:xfrm>
                <a:off x="160437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692" name="Group 12"/>
            <p:cNvGrpSpPr/>
            <p:nvPr/>
          </p:nvGrpSpPr>
          <p:grpSpPr>
            <a:xfrm>
              <a:off x="16222680" y="557640"/>
              <a:ext cx="470880" cy="470880"/>
              <a:chOff x="16222680" y="557640"/>
              <a:chExt cx="470880" cy="470880"/>
            </a:xfrm>
          </p:grpSpPr>
          <p:sp>
            <p:nvSpPr>
              <p:cNvPr id="693" name="Freeform 13"/>
              <p:cNvSpPr/>
              <p:nvPr/>
            </p:nvSpPr>
            <p:spPr>
              <a:xfrm>
                <a:off x="162226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4" name="TextBox 14"/>
              <p:cNvSpPr/>
              <p:nvPr/>
            </p:nvSpPr>
            <p:spPr>
              <a:xfrm>
                <a:off x="162669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sp>
        <p:nvSpPr>
          <p:cNvPr id="695" name="Freeform 15"/>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96" name="TextBox 16"/>
          <p:cNvSpPr/>
          <p:nvPr/>
        </p:nvSpPr>
        <p:spPr>
          <a:xfrm>
            <a:off x="3569040" y="1493280"/>
            <a:ext cx="11149560" cy="682920"/>
          </a:xfrm>
          <a:prstGeom prst="rect">
            <a:avLst/>
          </a:prstGeom>
          <a:noFill/>
          <a:ln w="0">
            <a:noFill/>
          </a:ln>
        </p:spPr>
        <p:style>
          <a:lnRef idx="0"/>
          <a:fillRef idx="0"/>
          <a:effectRef idx="0"/>
          <a:fontRef idx="minor"/>
        </p:style>
        <p:txBody>
          <a:bodyPr lIns="0" rIns="0" tIns="0" bIns="0" anchor="t">
            <a:spAutoFit/>
          </a:bodyPr>
          <a:p>
            <a:pPr algn="ctr" defTabSz="914400">
              <a:lnSpc>
                <a:spcPts val="5374"/>
              </a:lnSpc>
            </a:pPr>
            <a:r>
              <a:rPr b="1" lang="en-US" sz="4970" spc="-1" strike="noStrike">
                <a:solidFill>
                  <a:srgbClr val="ad623c"/>
                </a:solidFill>
                <a:latin typeface="Montserrat Bold"/>
                <a:ea typeface="Montserrat Bold"/>
              </a:rPr>
              <a:t>EXEMPLE PRATIQUE </a:t>
            </a:r>
            <a:endParaRPr b="0" lang="en-US" sz="4970" spc="-1" strike="noStrike">
              <a:solidFill>
                <a:srgbClr val="000000"/>
              </a:solidFill>
              <a:latin typeface="Arial"/>
            </a:endParaRPr>
          </a:p>
        </p:txBody>
      </p:sp>
      <p:sp>
        <p:nvSpPr>
          <p:cNvPr id="697" name="TextBox 17"/>
          <p:cNvSpPr/>
          <p:nvPr/>
        </p:nvSpPr>
        <p:spPr>
          <a:xfrm>
            <a:off x="1028880" y="480600"/>
            <a:ext cx="415440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Exemple Pratique</a:t>
            </a:r>
            <a:endParaRPr b="0" lang="en-US" sz="3170" spc="-1" strike="noStrike">
              <a:solidFill>
                <a:srgbClr val="000000"/>
              </a:solidFill>
              <a:latin typeface="Arial"/>
            </a:endParaRPr>
          </a:p>
        </p:txBody>
      </p:sp>
      <p:sp>
        <p:nvSpPr>
          <p:cNvPr id="698" name="TextBox 18"/>
          <p:cNvSpPr/>
          <p:nvPr/>
        </p:nvSpPr>
        <p:spPr>
          <a:xfrm>
            <a:off x="1266480" y="4244040"/>
            <a:ext cx="15755040" cy="3623400"/>
          </a:xfrm>
          <a:prstGeom prst="rect">
            <a:avLst/>
          </a:prstGeom>
          <a:noFill/>
          <a:ln w="0">
            <a:noFill/>
          </a:ln>
        </p:spPr>
        <p:style>
          <a:lnRef idx="0"/>
          <a:fillRef idx="0"/>
          <a:effectRef idx="0"/>
          <a:fontRef idx="minor"/>
        </p:style>
        <p:txBody>
          <a:bodyPr lIns="0" rIns="0" tIns="0" bIns="0" anchor="t">
            <a:spAutoFit/>
          </a:bodyPr>
          <a:p>
            <a:pPr algn="ctr" defTabSz="914400">
              <a:lnSpc>
                <a:spcPts val="7132"/>
              </a:lnSpc>
            </a:pPr>
            <a:r>
              <a:rPr b="1" lang="en-US" sz="6600" spc="-1" strike="noStrike">
                <a:solidFill>
                  <a:srgbClr val="004aad"/>
                </a:solidFill>
                <a:latin typeface="Open Sans Bold"/>
                <a:ea typeface="Open Sans Bold"/>
              </a:rPr>
              <a:t> </a:t>
            </a:r>
            <a:r>
              <a:rPr b="1" lang="en-US" sz="6600" spc="-1" strike="noStrike">
                <a:solidFill>
                  <a:srgbClr val="004aad"/>
                </a:solidFill>
                <a:latin typeface="Open Sans Bold"/>
                <a:ea typeface="Open Sans Bold"/>
              </a:rPr>
              <a:t>Prédiction du Type de Cancer du Sein à partir d'Images Échographiques (Normal, Bénin ou Malin)</a:t>
            </a:r>
            <a:endParaRPr b="0" lang="en-US" sz="6600" spc="-1" strike="noStrike">
              <a:solidFill>
                <a:srgbClr val="000000"/>
              </a:solidFill>
              <a:latin typeface="Arial"/>
            </a:endParaRPr>
          </a:p>
          <a:p>
            <a:pPr algn="ctr" defTabSz="914400">
              <a:lnSpc>
                <a:spcPts val="7132"/>
              </a:lnSpc>
            </a:pPr>
            <a:endParaRPr b="0" lang="en-US" sz="6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99" name="Group 2"/>
          <p:cNvGrpSpPr/>
          <p:nvPr/>
        </p:nvGrpSpPr>
        <p:grpSpPr>
          <a:xfrm>
            <a:off x="15552720" y="557640"/>
            <a:ext cx="1140840" cy="470880"/>
            <a:chOff x="15552720" y="557640"/>
            <a:chExt cx="1140840" cy="470880"/>
          </a:xfrm>
        </p:grpSpPr>
        <p:grpSp>
          <p:nvGrpSpPr>
            <p:cNvPr id="700" name="Group 3"/>
            <p:cNvGrpSpPr/>
            <p:nvPr/>
          </p:nvGrpSpPr>
          <p:grpSpPr>
            <a:xfrm>
              <a:off x="15552720" y="557640"/>
              <a:ext cx="470880" cy="470880"/>
              <a:chOff x="15552720" y="557640"/>
              <a:chExt cx="470880" cy="470880"/>
            </a:xfrm>
          </p:grpSpPr>
          <p:sp>
            <p:nvSpPr>
              <p:cNvPr id="701" name="Freeform 4"/>
              <p:cNvSpPr/>
              <p:nvPr/>
            </p:nvSpPr>
            <p:spPr>
              <a:xfrm>
                <a:off x="155527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02" name="TextBox 5"/>
              <p:cNvSpPr/>
              <p:nvPr/>
            </p:nvSpPr>
            <p:spPr>
              <a:xfrm>
                <a:off x="155970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703" name="Group 6"/>
            <p:cNvGrpSpPr/>
            <p:nvPr/>
          </p:nvGrpSpPr>
          <p:grpSpPr>
            <a:xfrm>
              <a:off x="15776280" y="557640"/>
              <a:ext cx="470880" cy="470880"/>
              <a:chOff x="15776280" y="557640"/>
              <a:chExt cx="470880" cy="470880"/>
            </a:xfrm>
          </p:grpSpPr>
          <p:sp>
            <p:nvSpPr>
              <p:cNvPr id="704" name="Freeform 7"/>
              <p:cNvSpPr/>
              <p:nvPr/>
            </p:nvSpPr>
            <p:spPr>
              <a:xfrm>
                <a:off x="157762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05" name="TextBox 8"/>
              <p:cNvSpPr/>
              <p:nvPr/>
            </p:nvSpPr>
            <p:spPr>
              <a:xfrm>
                <a:off x="158202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706" name="Group 9"/>
            <p:cNvGrpSpPr/>
            <p:nvPr/>
          </p:nvGrpSpPr>
          <p:grpSpPr>
            <a:xfrm>
              <a:off x="15999480" y="557640"/>
              <a:ext cx="470880" cy="470880"/>
              <a:chOff x="15999480" y="557640"/>
              <a:chExt cx="470880" cy="470880"/>
            </a:xfrm>
          </p:grpSpPr>
          <p:sp>
            <p:nvSpPr>
              <p:cNvPr id="707" name="Freeform 10"/>
              <p:cNvSpPr/>
              <p:nvPr/>
            </p:nvSpPr>
            <p:spPr>
              <a:xfrm>
                <a:off x="159994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08" name="TextBox 11"/>
              <p:cNvSpPr/>
              <p:nvPr/>
            </p:nvSpPr>
            <p:spPr>
              <a:xfrm>
                <a:off x="160437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709" name="Group 12"/>
            <p:cNvGrpSpPr/>
            <p:nvPr/>
          </p:nvGrpSpPr>
          <p:grpSpPr>
            <a:xfrm>
              <a:off x="16222680" y="557640"/>
              <a:ext cx="470880" cy="470880"/>
              <a:chOff x="16222680" y="557640"/>
              <a:chExt cx="470880" cy="470880"/>
            </a:xfrm>
          </p:grpSpPr>
          <p:sp>
            <p:nvSpPr>
              <p:cNvPr id="710" name="Freeform 13"/>
              <p:cNvSpPr/>
              <p:nvPr/>
            </p:nvSpPr>
            <p:spPr>
              <a:xfrm>
                <a:off x="162226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11" name="TextBox 14"/>
              <p:cNvSpPr/>
              <p:nvPr/>
            </p:nvSpPr>
            <p:spPr>
              <a:xfrm>
                <a:off x="162669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sp>
        <p:nvSpPr>
          <p:cNvPr id="712" name="Freeform 15"/>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nvGrpSpPr>
          <p:cNvPr id="713" name="Group 16"/>
          <p:cNvGrpSpPr/>
          <p:nvPr/>
        </p:nvGrpSpPr>
        <p:grpSpPr>
          <a:xfrm>
            <a:off x="10085400" y="2863800"/>
            <a:ext cx="8202240" cy="7422840"/>
            <a:chOff x="10085400" y="2863800"/>
            <a:chExt cx="8202240" cy="7422840"/>
          </a:xfrm>
        </p:grpSpPr>
        <p:sp>
          <p:nvSpPr>
            <p:cNvPr id="714" name="Freeform 17"/>
            <p:cNvSpPr/>
            <p:nvPr/>
          </p:nvSpPr>
          <p:spPr>
            <a:xfrm>
              <a:off x="10085400" y="2863800"/>
              <a:ext cx="8202240" cy="7422840"/>
            </a:xfrm>
            <a:custGeom>
              <a:avLst/>
              <a:gdLst>
                <a:gd name="textAreaLeft" fmla="*/ 0 w 8202240"/>
                <a:gd name="textAreaRight" fmla="*/ 8202600 w 8202240"/>
                <a:gd name="textAreaTop" fmla="*/ 0 h 7422840"/>
                <a:gd name="textAreaBottom" fmla="*/ 7423200 h 7422840"/>
              </a:gdLst>
              <a:ahLst/>
              <a:rect l="textAreaLeft" t="textAreaTop" r="textAreaRight" b="textAreaBottom"/>
              <a:pathLst>
                <a:path w="948565" h="858417">
                  <a:moveTo>
                    <a:pt x="21708" y="0"/>
                  </a:moveTo>
                  <a:lnTo>
                    <a:pt x="926857" y="0"/>
                  </a:lnTo>
                  <a:cubicBezTo>
                    <a:pt x="932614" y="0"/>
                    <a:pt x="938136" y="2287"/>
                    <a:pt x="942207" y="6358"/>
                  </a:cubicBezTo>
                  <a:cubicBezTo>
                    <a:pt x="946278" y="10429"/>
                    <a:pt x="948565" y="15951"/>
                    <a:pt x="948565" y="21708"/>
                  </a:cubicBezTo>
                  <a:lnTo>
                    <a:pt x="948565" y="836709"/>
                  </a:lnTo>
                  <a:cubicBezTo>
                    <a:pt x="948565" y="842466"/>
                    <a:pt x="946278" y="847988"/>
                    <a:pt x="942207" y="852059"/>
                  </a:cubicBezTo>
                  <a:cubicBezTo>
                    <a:pt x="938136" y="856130"/>
                    <a:pt x="932614" y="858417"/>
                    <a:pt x="926857" y="858417"/>
                  </a:cubicBezTo>
                  <a:lnTo>
                    <a:pt x="21708" y="858417"/>
                  </a:lnTo>
                  <a:cubicBezTo>
                    <a:pt x="15951" y="858417"/>
                    <a:pt x="10429" y="856130"/>
                    <a:pt x="6358" y="852059"/>
                  </a:cubicBezTo>
                  <a:cubicBezTo>
                    <a:pt x="2287" y="847988"/>
                    <a:pt x="0" y="842466"/>
                    <a:pt x="0" y="836709"/>
                  </a:cubicBezTo>
                  <a:lnTo>
                    <a:pt x="0" y="21708"/>
                  </a:lnTo>
                  <a:cubicBezTo>
                    <a:pt x="0" y="15951"/>
                    <a:pt x="2287" y="10429"/>
                    <a:pt x="6358" y="6358"/>
                  </a:cubicBezTo>
                  <a:cubicBezTo>
                    <a:pt x="10429" y="2287"/>
                    <a:pt x="15951" y="0"/>
                    <a:pt x="21708" y="0"/>
                  </a:cubicBez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715" name="TextBox 18"/>
          <p:cNvSpPr/>
          <p:nvPr/>
        </p:nvSpPr>
        <p:spPr>
          <a:xfrm>
            <a:off x="3569040" y="1493280"/>
            <a:ext cx="11149560" cy="1365480"/>
          </a:xfrm>
          <a:prstGeom prst="rect">
            <a:avLst/>
          </a:prstGeom>
          <a:noFill/>
          <a:ln w="0">
            <a:noFill/>
          </a:ln>
        </p:spPr>
        <p:style>
          <a:lnRef idx="0"/>
          <a:fillRef idx="0"/>
          <a:effectRef idx="0"/>
          <a:fontRef idx="minor"/>
        </p:style>
        <p:txBody>
          <a:bodyPr lIns="0" rIns="0" tIns="0" bIns="0" anchor="t">
            <a:spAutoFit/>
          </a:bodyPr>
          <a:p>
            <a:pPr algn="ctr" defTabSz="914400">
              <a:lnSpc>
                <a:spcPts val="5374"/>
              </a:lnSpc>
            </a:pPr>
            <a:r>
              <a:rPr b="1" lang="en-US" sz="4970" spc="-1" strike="noStrike">
                <a:solidFill>
                  <a:srgbClr val="ad623c"/>
                </a:solidFill>
                <a:latin typeface="Montserrat Bold"/>
                <a:ea typeface="Montserrat Bold"/>
              </a:rPr>
              <a:t>Chargement et traitement des données d'images</a:t>
            </a:r>
            <a:endParaRPr b="0" lang="en-US" sz="4970" spc="-1" strike="noStrike">
              <a:solidFill>
                <a:srgbClr val="000000"/>
              </a:solidFill>
              <a:latin typeface="Arial"/>
            </a:endParaRPr>
          </a:p>
        </p:txBody>
      </p:sp>
      <p:sp>
        <p:nvSpPr>
          <p:cNvPr id="716" name="TextBox 19"/>
          <p:cNvSpPr/>
          <p:nvPr/>
        </p:nvSpPr>
        <p:spPr>
          <a:xfrm>
            <a:off x="1028880" y="480600"/>
            <a:ext cx="415440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Exemple Pratique</a:t>
            </a:r>
            <a:endParaRPr b="0" lang="en-US" sz="3170" spc="-1" strike="noStrike">
              <a:solidFill>
                <a:srgbClr val="000000"/>
              </a:solidFill>
              <a:latin typeface="Arial"/>
            </a:endParaRPr>
          </a:p>
        </p:txBody>
      </p:sp>
      <p:sp>
        <p:nvSpPr>
          <p:cNvPr id="717" name="TextBox 20"/>
          <p:cNvSpPr/>
          <p:nvPr/>
        </p:nvSpPr>
        <p:spPr>
          <a:xfrm>
            <a:off x="401040" y="2959200"/>
            <a:ext cx="9374040" cy="7178760"/>
          </a:xfrm>
          <a:prstGeom prst="rect">
            <a:avLst/>
          </a:prstGeom>
          <a:noFill/>
          <a:ln w="0">
            <a:noFill/>
          </a:ln>
        </p:spPr>
        <p:style>
          <a:lnRef idx="0"/>
          <a:fillRef idx="0"/>
          <a:effectRef idx="0"/>
          <a:fontRef idx="minor"/>
        </p:style>
        <p:txBody>
          <a:bodyPr lIns="0" rIns="0" tIns="0" bIns="0" anchor="t">
            <a:spAutoFit/>
          </a:bodyPr>
          <a:p>
            <a:pPr defTabSz="914400">
              <a:lnSpc>
                <a:spcPts val="4348"/>
              </a:lnSpc>
            </a:pPr>
            <a:r>
              <a:rPr b="1" lang="en-US" sz="3100" spc="-1" strike="noStrike">
                <a:solidFill>
                  <a:srgbClr val="ad623c"/>
                </a:solidFill>
                <a:latin typeface="Montserrat Bold"/>
                <a:ea typeface="Montserrat Bold"/>
              </a:rPr>
              <a:t>Fonction</a:t>
            </a:r>
            <a:r>
              <a:rPr b="1" lang="en-US" sz="3100" spc="-1" strike="noStrike">
                <a:solidFill>
                  <a:srgbClr val="000000"/>
                </a:solidFill>
                <a:latin typeface="Montserrat Bold"/>
                <a:ea typeface="Montserrat Bold"/>
              </a:rPr>
              <a:t> : Cette fonction charge les images à partir d'un répertoire en faisant les étapes :</a:t>
            </a:r>
            <a:endParaRPr b="0" lang="en-US" sz="3100" spc="-1" strike="noStrike">
              <a:solidFill>
                <a:srgbClr val="000000"/>
              </a:solidFill>
              <a:latin typeface="Arial"/>
            </a:endParaRPr>
          </a:p>
          <a:p>
            <a:pPr lvl="1" marL="670320" indent="-335160" algn="just" defTabSz="914400">
              <a:lnSpc>
                <a:spcPts val="4348"/>
              </a:lnSpc>
              <a:buClr>
                <a:srgbClr val="000000"/>
              </a:buClr>
              <a:buFont typeface="Arial"/>
              <a:buChar char="•"/>
            </a:pPr>
            <a:r>
              <a:rPr b="0" lang="en-US" sz="3100" spc="-1" strike="noStrike">
                <a:solidFill>
                  <a:srgbClr val="000000"/>
                </a:solidFill>
                <a:latin typeface="Montserrat"/>
                <a:ea typeface="Montserrat"/>
              </a:rPr>
              <a:t>Initialise des listes pour les images et les étiquettes </a:t>
            </a:r>
            <a:r>
              <a:rPr b="0" lang="en-US" sz="3100" spc="-1" strike="noStrike">
                <a:solidFill>
                  <a:srgbClr val="ad623c"/>
                </a:solidFill>
                <a:latin typeface="Montserrat"/>
                <a:ea typeface="Montserrat"/>
              </a:rPr>
              <a:t>(images, labels)</a:t>
            </a:r>
            <a:r>
              <a:rPr b="0" lang="en-US" sz="3100" spc="-1" strike="noStrike">
                <a:solidFill>
                  <a:srgbClr val="000000"/>
                </a:solidFill>
                <a:latin typeface="Montserrat"/>
                <a:ea typeface="Montserrat"/>
              </a:rPr>
              <a:t>.</a:t>
            </a:r>
            <a:endParaRPr b="0" lang="en-US" sz="3100" spc="-1" strike="noStrike">
              <a:solidFill>
                <a:srgbClr val="000000"/>
              </a:solidFill>
              <a:latin typeface="Arial"/>
            </a:endParaRPr>
          </a:p>
          <a:p>
            <a:pPr lvl="1" marL="670320" indent="-335160" algn="just" defTabSz="914400">
              <a:lnSpc>
                <a:spcPts val="4348"/>
              </a:lnSpc>
              <a:buClr>
                <a:srgbClr val="000000"/>
              </a:buClr>
              <a:buFont typeface="Arial"/>
              <a:buChar char="•"/>
            </a:pPr>
            <a:r>
              <a:rPr b="0" lang="en-US" sz="3100" spc="-1" strike="noStrike">
                <a:solidFill>
                  <a:srgbClr val="000000"/>
                </a:solidFill>
                <a:latin typeface="Montserrat"/>
                <a:ea typeface="Montserrat"/>
              </a:rPr>
              <a:t>Parcourt chaque sous-dossier (chaque classe) dans le répertoire spécifié.</a:t>
            </a:r>
            <a:endParaRPr b="0" lang="en-US" sz="3100" spc="-1" strike="noStrike">
              <a:solidFill>
                <a:srgbClr val="000000"/>
              </a:solidFill>
              <a:latin typeface="Arial"/>
            </a:endParaRPr>
          </a:p>
          <a:p>
            <a:pPr lvl="1" marL="670320" indent="-335160" algn="just" defTabSz="914400">
              <a:lnSpc>
                <a:spcPts val="4348"/>
              </a:lnSpc>
              <a:buClr>
                <a:srgbClr val="000000"/>
              </a:buClr>
              <a:buFont typeface="Arial"/>
              <a:buChar char="•"/>
            </a:pPr>
            <a:r>
              <a:rPr b="0" lang="en-US" sz="3100" spc="-1" strike="noStrike">
                <a:solidFill>
                  <a:srgbClr val="000000"/>
                </a:solidFill>
                <a:latin typeface="Montserrat"/>
                <a:ea typeface="Montserrat"/>
              </a:rPr>
              <a:t>Lit et redimensionne chaque image en 128×128 pixels.</a:t>
            </a:r>
            <a:endParaRPr b="0" lang="en-US" sz="3100" spc="-1" strike="noStrike">
              <a:solidFill>
                <a:srgbClr val="000000"/>
              </a:solidFill>
              <a:latin typeface="Arial"/>
            </a:endParaRPr>
          </a:p>
          <a:p>
            <a:pPr lvl="1" marL="670320" indent="-335160" algn="just" defTabSz="914400">
              <a:lnSpc>
                <a:spcPts val="4348"/>
              </a:lnSpc>
              <a:buClr>
                <a:srgbClr val="000000"/>
              </a:buClr>
              <a:buFont typeface="Arial"/>
              <a:buChar char="•"/>
            </a:pPr>
            <a:r>
              <a:rPr b="0" lang="en-US" sz="3100" spc="-1" strike="noStrike">
                <a:solidFill>
                  <a:srgbClr val="000000"/>
                </a:solidFill>
                <a:latin typeface="Montserrat"/>
                <a:ea typeface="Montserrat"/>
              </a:rPr>
              <a:t>Convertit les images en tableaux numériques normalisés (divisés par 255).</a:t>
            </a:r>
            <a:endParaRPr b="0" lang="en-US" sz="3100" spc="-1" strike="noStrike">
              <a:solidFill>
                <a:srgbClr val="000000"/>
              </a:solidFill>
              <a:latin typeface="Arial"/>
            </a:endParaRPr>
          </a:p>
          <a:p>
            <a:pPr lvl="1" marL="670320" indent="-335160" algn="just" defTabSz="914400">
              <a:lnSpc>
                <a:spcPts val="4348"/>
              </a:lnSpc>
              <a:buClr>
                <a:srgbClr val="000000"/>
              </a:buClr>
              <a:buFont typeface="Arial"/>
              <a:buChar char="•"/>
            </a:pPr>
            <a:r>
              <a:rPr b="0" lang="en-US" sz="3100" spc="-1" strike="noStrike">
                <a:solidFill>
                  <a:srgbClr val="000000"/>
                </a:solidFill>
                <a:latin typeface="Montserrat"/>
                <a:ea typeface="Montserrat"/>
              </a:rPr>
              <a:t>Associe chaque image à une étiquette </a:t>
            </a:r>
            <a:endParaRPr b="0" lang="en-US" sz="3100" spc="-1" strike="noStrike">
              <a:solidFill>
                <a:srgbClr val="000000"/>
              </a:solidFill>
              <a:latin typeface="Arial"/>
            </a:endParaRPr>
          </a:p>
          <a:p>
            <a:pPr algn="just" defTabSz="914400">
              <a:lnSpc>
                <a:spcPts val="4348"/>
              </a:lnSpc>
            </a:pPr>
            <a:r>
              <a:rPr b="0" lang="en-US" sz="3100" spc="-1" strike="noStrike">
                <a:solidFill>
                  <a:srgbClr val="000000"/>
                </a:solidFill>
                <a:latin typeface="Montserrat"/>
                <a:ea typeface="Montserrat"/>
              </a:rPr>
              <a:t>       </a:t>
            </a:r>
            <a:r>
              <a:rPr b="0" lang="en-US" sz="3100" spc="-1" strike="noStrike">
                <a:solidFill>
                  <a:srgbClr val="000000"/>
                </a:solidFill>
                <a:latin typeface="Montserrat"/>
                <a:ea typeface="Montserrat"/>
              </a:rPr>
              <a:t>(</a:t>
            </a:r>
            <a:r>
              <a:rPr b="0" lang="en-US" sz="3100" spc="-1" strike="noStrike">
                <a:solidFill>
                  <a:srgbClr val="ff3131"/>
                </a:solidFill>
                <a:latin typeface="Montserrat"/>
                <a:ea typeface="Montserrat"/>
              </a:rPr>
              <a:t>0 : bénigne</a:t>
            </a:r>
            <a:r>
              <a:rPr b="0" lang="en-US" sz="3100" spc="-1" strike="noStrike">
                <a:solidFill>
                  <a:srgbClr val="000000"/>
                </a:solidFill>
                <a:latin typeface="Montserrat"/>
                <a:ea typeface="Montserrat"/>
              </a:rPr>
              <a:t>, </a:t>
            </a:r>
            <a:r>
              <a:rPr b="0" lang="en-US" sz="3100" spc="-1" strike="noStrike">
                <a:solidFill>
                  <a:srgbClr val="004aad"/>
                </a:solidFill>
                <a:latin typeface="Montserrat"/>
                <a:ea typeface="Montserrat"/>
              </a:rPr>
              <a:t>1 : maligne</a:t>
            </a:r>
            <a:r>
              <a:rPr b="0" lang="en-US" sz="3100" spc="-1" strike="noStrike">
                <a:solidFill>
                  <a:srgbClr val="000000"/>
                </a:solidFill>
                <a:latin typeface="Montserrat"/>
                <a:ea typeface="Montserrat"/>
              </a:rPr>
              <a:t>, </a:t>
            </a:r>
            <a:r>
              <a:rPr b="0" lang="en-US" sz="3100" spc="-1" strike="noStrike">
                <a:solidFill>
                  <a:srgbClr val="00bf63"/>
                </a:solidFill>
                <a:latin typeface="Montserrat"/>
                <a:ea typeface="Montserrat"/>
              </a:rPr>
              <a:t>2 : normal</a:t>
            </a:r>
            <a:r>
              <a:rPr b="0" lang="en-US" sz="3100" spc="-1" strike="noStrike">
                <a:solidFill>
                  <a:srgbClr val="000000"/>
                </a:solidFill>
                <a:latin typeface="Montserrat"/>
                <a:ea typeface="Montserrat"/>
              </a:rPr>
              <a:t>).</a:t>
            </a:r>
            <a:endParaRPr b="0" lang="en-US" sz="3100" spc="-1" strike="noStrike">
              <a:solidFill>
                <a:srgbClr val="000000"/>
              </a:solidFill>
              <a:latin typeface="Arial"/>
            </a:endParaRPr>
          </a:p>
          <a:p>
            <a:pPr lvl="1" marL="670320" indent="-335160" algn="just" defTabSz="914400">
              <a:lnSpc>
                <a:spcPts val="4348"/>
              </a:lnSpc>
              <a:buClr>
                <a:srgbClr val="000000"/>
              </a:buClr>
              <a:buFont typeface="Arial"/>
              <a:buChar char="•"/>
            </a:pPr>
            <a:r>
              <a:rPr b="0" lang="en-US" sz="3100" spc="-1" strike="noStrike">
                <a:solidFill>
                  <a:srgbClr val="000000"/>
                </a:solidFill>
                <a:latin typeface="Montserrat"/>
                <a:ea typeface="Montserrat"/>
              </a:rPr>
              <a:t>Convertit les listes en tableaux </a:t>
            </a:r>
            <a:r>
              <a:rPr b="0" lang="en-US" sz="3100" spc="-1" strike="noStrike">
                <a:solidFill>
                  <a:srgbClr val="ad623c"/>
                </a:solidFill>
                <a:latin typeface="Montserrat"/>
                <a:ea typeface="Montserrat"/>
              </a:rPr>
              <a:t>NumPy</a:t>
            </a:r>
            <a:r>
              <a:rPr b="0" lang="en-US" sz="3100" spc="-1" strike="noStrike">
                <a:solidFill>
                  <a:srgbClr val="000000"/>
                </a:solidFill>
                <a:latin typeface="Montserrat"/>
                <a:ea typeface="Montserrat"/>
              </a:rPr>
              <a:t>.</a:t>
            </a:r>
            <a:endParaRPr b="0" lang="en-US" sz="3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18" name="Group 2"/>
          <p:cNvGrpSpPr/>
          <p:nvPr/>
        </p:nvGrpSpPr>
        <p:grpSpPr>
          <a:xfrm>
            <a:off x="15552720" y="557640"/>
            <a:ext cx="1140840" cy="470880"/>
            <a:chOff x="15552720" y="557640"/>
            <a:chExt cx="1140840" cy="470880"/>
          </a:xfrm>
        </p:grpSpPr>
        <p:grpSp>
          <p:nvGrpSpPr>
            <p:cNvPr id="719" name="Group 3"/>
            <p:cNvGrpSpPr/>
            <p:nvPr/>
          </p:nvGrpSpPr>
          <p:grpSpPr>
            <a:xfrm>
              <a:off x="15552720" y="557640"/>
              <a:ext cx="470880" cy="470880"/>
              <a:chOff x="15552720" y="557640"/>
              <a:chExt cx="470880" cy="470880"/>
            </a:xfrm>
          </p:grpSpPr>
          <p:sp>
            <p:nvSpPr>
              <p:cNvPr id="720" name="Freeform 4"/>
              <p:cNvSpPr/>
              <p:nvPr/>
            </p:nvSpPr>
            <p:spPr>
              <a:xfrm>
                <a:off x="155527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21" name="TextBox 5"/>
              <p:cNvSpPr/>
              <p:nvPr/>
            </p:nvSpPr>
            <p:spPr>
              <a:xfrm>
                <a:off x="155970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722" name="Group 6"/>
            <p:cNvGrpSpPr/>
            <p:nvPr/>
          </p:nvGrpSpPr>
          <p:grpSpPr>
            <a:xfrm>
              <a:off x="15776280" y="557640"/>
              <a:ext cx="470880" cy="470880"/>
              <a:chOff x="15776280" y="557640"/>
              <a:chExt cx="470880" cy="470880"/>
            </a:xfrm>
          </p:grpSpPr>
          <p:sp>
            <p:nvSpPr>
              <p:cNvPr id="723" name="Freeform 7"/>
              <p:cNvSpPr/>
              <p:nvPr/>
            </p:nvSpPr>
            <p:spPr>
              <a:xfrm>
                <a:off x="157762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24" name="TextBox 8"/>
              <p:cNvSpPr/>
              <p:nvPr/>
            </p:nvSpPr>
            <p:spPr>
              <a:xfrm>
                <a:off x="158202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725" name="Group 9"/>
            <p:cNvGrpSpPr/>
            <p:nvPr/>
          </p:nvGrpSpPr>
          <p:grpSpPr>
            <a:xfrm>
              <a:off x="15999480" y="557640"/>
              <a:ext cx="470880" cy="470880"/>
              <a:chOff x="15999480" y="557640"/>
              <a:chExt cx="470880" cy="470880"/>
            </a:xfrm>
          </p:grpSpPr>
          <p:sp>
            <p:nvSpPr>
              <p:cNvPr id="726" name="Freeform 10"/>
              <p:cNvSpPr/>
              <p:nvPr/>
            </p:nvSpPr>
            <p:spPr>
              <a:xfrm>
                <a:off x="159994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27" name="TextBox 11"/>
              <p:cNvSpPr/>
              <p:nvPr/>
            </p:nvSpPr>
            <p:spPr>
              <a:xfrm>
                <a:off x="160437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728" name="Group 12"/>
            <p:cNvGrpSpPr/>
            <p:nvPr/>
          </p:nvGrpSpPr>
          <p:grpSpPr>
            <a:xfrm>
              <a:off x="16222680" y="557640"/>
              <a:ext cx="470880" cy="470880"/>
              <a:chOff x="16222680" y="557640"/>
              <a:chExt cx="470880" cy="470880"/>
            </a:xfrm>
          </p:grpSpPr>
          <p:sp>
            <p:nvSpPr>
              <p:cNvPr id="729" name="Freeform 13"/>
              <p:cNvSpPr/>
              <p:nvPr/>
            </p:nvSpPr>
            <p:spPr>
              <a:xfrm>
                <a:off x="162226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30" name="TextBox 14"/>
              <p:cNvSpPr/>
              <p:nvPr/>
            </p:nvSpPr>
            <p:spPr>
              <a:xfrm>
                <a:off x="162669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sp>
        <p:nvSpPr>
          <p:cNvPr id="731" name="Freeform 15"/>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nvGrpSpPr>
          <p:cNvPr id="732" name="Group 16"/>
          <p:cNvGrpSpPr/>
          <p:nvPr/>
        </p:nvGrpSpPr>
        <p:grpSpPr>
          <a:xfrm>
            <a:off x="9894600" y="2905560"/>
            <a:ext cx="8393040" cy="7022520"/>
            <a:chOff x="9894600" y="2905560"/>
            <a:chExt cx="8393040" cy="7022520"/>
          </a:xfrm>
        </p:grpSpPr>
        <p:sp>
          <p:nvSpPr>
            <p:cNvPr id="733" name="Freeform 17"/>
            <p:cNvSpPr/>
            <p:nvPr/>
          </p:nvSpPr>
          <p:spPr>
            <a:xfrm>
              <a:off x="9894600" y="2905560"/>
              <a:ext cx="8393040" cy="7022520"/>
            </a:xfrm>
            <a:custGeom>
              <a:avLst/>
              <a:gdLst>
                <a:gd name="textAreaLeft" fmla="*/ 0 w 8393040"/>
                <a:gd name="textAreaRight" fmla="*/ 8393400 w 8393040"/>
                <a:gd name="textAreaTop" fmla="*/ 0 h 7022520"/>
                <a:gd name="textAreaBottom" fmla="*/ 7022880 h 7022520"/>
              </a:gdLst>
              <a:ahLst/>
              <a:rect l="textAreaLeft" t="textAreaTop" r="textAreaRight" b="textAreaBottom"/>
              <a:pathLst>
                <a:path w="1025933" h="858417">
                  <a:moveTo>
                    <a:pt x="21214" y="0"/>
                  </a:moveTo>
                  <a:lnTo>
                    <a:pt x="1004719" y="0"/>
                  </a:lnTo>
                  <a:cubicBezTo>
                    <a:pt x="1016435" y="0"/>
                    <a:pt x="1025933" y="9498"/>
                    <a:pt x="1025933" y="21214"/>
                  </a:cubicBezTo>
                  <a:lnTo>
                    <a:pt x="1025933" y="837203"/>
                  </a:lnTo>
                  <a:cubicBezTo>
                    <a:pt x="1025933" y="848919"/>
                    <a:pt x="1016435" y="858417"/>
                    <a:pt x="1004719" y="858417"/>
                  </a:cubicBezTo>
                  <a:lnTo>
                    <a:pt x="21214" y="858417"/>
                  </a:lnTo>
                  <a:cubicBezTo>
                    <a:pt x="9498" y="858417"/>
                    <a:pt x="0" y="848919"/>
                    <a:pt x="0" y="837203"/>
                  </a:cubicBezTo>
                  <a:lnTo>
                    <a:pt x="0" y="21214"/>
                  </a:lnTo>
                  <a:cubicBezTo>
                    <a:pt x="0" y="9498"/>
                    <a:pt x="9498" y="0"/>
                    <a:pt x="21214" y="0"/>
                  </a:cubicBez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734" name="TextBox 18"/>
          <p:cNvSpPr/>
          <p:nvPr/>
        </p:nvSpPr>
        <p:spPr>
          <a:xfrm>
            <a:off x="1028880" y="480600"/>
            <a:ext cx="415440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Exemple Pratique</a:t>
            </a:r>
            <a:endParaRPr b="0" lang="en-US" sz="3170" spc="-1" strike="noStrike">
              <a:solidFill>
                <a:srgbClr val="000000"/>
              </a:solidFill>
              <a:latin typeface="Arial"/>
            </a:endParaRPr>
          </a:p>
        </p:txBody>
      </p:sp>
      <p:sp>
        <p:nvSpPr>
          <p:cNvPr id="735" name="TextBox 19"/>
          <p:cNvSpPr/>
          <p:nvPr/>
        </p:nvSpPr>
        <p:spPr>
          <a:xfrm>
            <a:off x="228960" y="2526120"/>
            <a:ext cx="9180360" cy="7731000"/>
          </a:xfrm>
          <a:prstGeom prst="rect">
            <a:avLst/>
          </a:prstGeom>
          <a:noFill/>
          <a:ln w="0">
            <a:noFill/>
          </a:ln>
        </p:spPr>
        <p:style>
          <a:lnRef idx="0"/>
          <a:fillRef idx="0"/>
          <a:effectRef idx="0"/>
          <a:fontRef idx="minor"/>
        </p:style>
        <p:txBody>
          <a:bodyPr lIns="0" rIns="0" tIns="0" bIns="0" anchor="t">
            <a:spAutoFit/>
          </a:bodyPr>
          <a:p>
            <a:pPr defTabSz="914400">
              <a:lnSpc>
                <a:spcPts val="4348"/>
              </a:lnSpc>
            </a:pPr>
            <a:r>
              <a:rPr b="1" lang="en-US" sz="3100" spc="-1" strike="noStrike">
                <a:solidFill>
                  <a:srgbClr val="ad623c"/>
                </a:solidFill>
                <a:latin typeface="Montserrat Bold"/>
                <a:ea typeface="Montserrat Bold"/>
              </a:rPr>
              <a:t>Fonction</a:t>
            </a:r>
            <a:r>
              <a:rPr b="1" lang="en-US" sz="3100" spc="-1" strike="noStrike">
                <a:solidFill>
                  <a:srgbClr val="000000"/>
                </a:solidFill>
                <a:latin typeface="Montserrat Bold"/>
                <a:ea typeface="Montserrat Bold"/>
              </a:rPr>
              <a:t> : Définit un modèle de réseau de neurones convolutifs (</a:t>
            </a:r>
            <a:r>
              <a:rPr b="1" lang="en-US" sz="3100" spc="-1" strike="noStrike">
                <a:solidFill>
                  <a:srgbClr val="ad623c"/>
                </a:solidFill>
                <a:latin typeface="Montserrat Bold"/>
                <a:ea typeface="Montserrat Bold"/>
              </a:rPr>
              <a:t>CNN</a:t>
            </a:r>
            <a:r>
              <a:rPr b="1" lang="en-US" sz="3100" spc="-1" strike="noStrike">
                <a:solidFill>
                  <a:srgbClr val="000000"/>
                </a:solidFill>
                <a:latin typeface="Montserrat Bold"/>
                <a:ea typeface="Montserrat Bold"/>
              </a:rPr>
              <a:t>) :</a:t>
            </a:r>
            <a:endParaRPr b="0" lang="en-US" sz="3100" spc="-1" strike="noStrike">
              <a:solidFill>
                <a:srgbClr val="000000"/>
              </a:solidFill>
              <a:latin typeface="Arial"/>
            </a:endParaRPr>
          </a:p>
          <a:p>
            <a:pPr lvl="1" marL="670320" indent="-335160" algn="just" defTabSz="914400">
              <a:lnSpc>
                <a:spcPts val="4348"/>
              </a:lnSpc>
              <a:buClr>
                <a:srgbClr val="000000"/>
              </a:buClr>
              <a:buFont typeface="Arial"/>
              <a:buChar char="•"/>
            </a:pPr>
            <a:r>
              <a:rPr b="0" lang="en-US" sz="3100" spc="-1" strike="noStrike">
                <a:solidFill>
                  <a:srgbClr val="000000"/>
                </a:solidFill>
                <a:latin typeface="Montserrat"/>
                <a:ea typeface="Montserrat"/>
              </a:rPr>
              <a:t>Quatre couches convolutives avec activation </a:t>
            </a:r>
            <a:r>
              <a:rPr b="0" lang="en-US" sz="3100" spc="-1" strike="noStrike">
                <a:solidFill>
                  <a:srgbClr val="ad623c"/>
                </a:solidFill>
                <a:latin typeface="Montserrat"/>
                <a:ea typeface="Montserrat"/>
              </a:rPr>
              <a:t>ReLU</a:t>
            </a:r>
            <a:r>
              <a:rPr b="0" lang="en-US" sz="3100" spc="-1" strike="noStrike">
                <a:solidFill>
                  <a:srgbClr val="000000"/>
                </a:solidFill>
                <a:latin typeface="Montserrat"/>
                <a:ea typeface="Montserrat"/>
              </a:rPr>
              <a:t>, suivies de couches de sous-échantillonnage </a:t>
            </a:r>
            <a:r>
              <a:rPr b="0" lang="en-US" sz="3100" spc="-1" strike="noStrike">
                <a:solidFill>
                  <a:srgbClr val="ad623c"/>
                </a:solidFill>
                <a:latin typeface="Montserrat"/>
                <a:ea typeface="Montserrat"/>
              </a:rPr>
              <a:t>MaxPooling</a:t>
            </a:r>
            <a:r>
              <a:rPr b="0" lang="en-US" sz="3100" spc="-1" strike="noStrike">
                <a:solidFill>
                  <a:srgbClr val="000000"/>
                </a:solidFill>
                <a:latin typeface="Montserrat"/>
                <a:ea typeface="Montserrat"/>
              </a:rPr>
              <a:t>.</a:t>
            </a:r>
            <a:endParaRPr b="0" lang="en-US" sz="3100" spc="-1" strike="noStrike">
              <a:solidFill>
                <a:srgbClr val="000000"/>
              </a:solidFill>
              <a:latin typeface="Arial"/>
            </a:endParaRPr>
          </a:p>
          <a:p>
            <a:pPr lvl="1" marL="670320" indent="-335160" algn="just" defTabSz="914400">
              <a:lnSpc>
                <a:spcPts val="4348"/>
              </a:lnSpc>
              <a:buClr>
                <a:srgbClr val="000000"/>
              </a:buClr>
              <a:buFont typeface="Arial"/>
              <a:buChar char="•"/>
            </a:pPr>
            <a:r>
              <a:rPr b="0" lang="en-US" sz="3100" spc="-1" strike="noStrike">
                <a:solidFill>
                  <a:srgbClr val="000000"/>
                </a:solidFill>
                <a:latin typeface="Montserrat"/>
                <a:ea typeface="Montserrat"/>
              </a:rPr>
              <a:t>Une couche </a:t>
            </a:r>
            <a:r>
              <a:rPr b="0" lang="en-US" sz="3100" spc="-1" strike="noStrike">
                <a:solidFill>
                  <a:srgbClr val="ad623c"/>
                </a:solidFill>
                <a:latin typeface="Montserrat"/>
                <a:ea typeface="Montserrat"/>
              </a:rPr>
              <a:t>Flatten</a:t>
            </a:r>
            <a:r>
              <a:rPr b="0" lang="en-US" sz="3100" spc="-1" strike="noStrike">
                <a:solidFill>
                  <a:srgbClr val="000000"/>
                </a:solidFill>
                <a:latin typeface="Montserrat"/>
                <a:ea typeface="Montserrat"/>
              </a:rPr>
              <a:t> pour transformer les données </a:t>
            </a:r>
            <a:r>
              <a:rPr b="0" lang="en-US" sz="3100" spc="-1" strike="noStrike">
                <a:solidFill>
                  <a:srgbClr val="ad623c"/>
                </a:solidFill>
                <a:latin typeface="Montserrat"/>
                <a:ea typeface="Montserrat"/>
              </a:rPr>
              <a:t>2D</a:t>
            </a:r>
            <a:r>
              <a:rPr b="0" lang="en-US" sz="3100" spc="-1" strike="noStrike">
                <a:solidFill>
                  <a:srgbClr val="000000"/>
                </a:solidFill>
                <a:latin typeface="Montserrat"/>
                <a:ea typeface="Montserrat"/>
              </a:rPr>
              <a:t> en vecteurs </a:t>
            </a:r>
            <a:r>
              <a:rPr b="0" lang="en-US" sz="3100" spc="-1" strike="noStrike">
                <a:solidFill>
                  <a:srgbClr val="ad623c"/>
                </a:solidFill>
                <a:latin typeface="Montserrat"/>
                <a:ea typeface="Montserrat"/>
              </a:rPr>
              <a:t>1D</a:t>
            </a:r>
            <a:r>
              <a:rPr b="0" lang="en-US" sz="3100" spc="-1" strike="noStrike">
                <a:solidFill>
                  <a:srgbClr val="000000"/>
                </a:solidFill>
                <a:latin typeface="Montserrat"/>
                <a:ea typeface="Montserrat"/>
              </a:rPr>
              <a:t>.</a:t>
            </a:r>
            <a:endParaRPr b="0" lang="en-US" sz="3100" spc="-1" strike="noStrike">
              <a:solidFill>
                <a:srgbClr val="000000"/>
              </a:solidFill>
              <a:latin typeface="Arial"/>
            </a:endParaRPr>
          </a:p>
          <a:p>
            <a:pPr lvl="1" marL="670320" indent="-335160" algn="just" defTabSz="914400">
              <a:lnSpc>
                <a:spcPts val="4348"/>
              </a:lnSpc>
              <a:buClr>
                <a:srgbClr val="000000"/>
              </a:buClr>
              <a:buFont typeface="Arial"/>
              <a:buChar char="•"/>
            </a:pPr>
            <a:r>
              <a:rPr b="0" lang="en-US" sz="3100" spc="-1" strike="noStrike">
                <a:solidFill>
                  <a:srgbClr val="000000"/>
                </a:solidFill>
                <a:latin typeface="Montserrat"/>
                <a:ea typeface="Montserrat"/>
              </a:rPr>
              <a:t>Une couche d’entrée(</a:t>
            </a:r>
            <a:r>
              <a:rPr b="0" lang="en-US" sz="3100" spc="-1" strike="noStrike">
                <a:solidFill>
                  <a:srgbClr val="ad623c"/>
                </a:solidFill>
                <a:latin typeface="Montserrat"/>
                <a:ea typeface="Montserrat"/>
              </a:rPr>
              <a:t>dense</a:t>
            </a:r>
            <a:r>
              <a:rPr b="0" lang="en-US" sz="3100" spc="-1" strike="noStrike">
                <a:solidFill>
                  <a:srgbClr val="000000"/>
                </a:solidFill>
                <a:latin typeface="Montserrat"/>
                <a:ea typeface="Montserrat"/>
              </a:rPr>
              <a:t>) avec 256 neurones et activation </a:t>
            </a:r>
            <a:r>
              <a:rPr b="0" lang="en-US" sz="3100" spc="-1" strike="noStrike">
                <a:solidFill>
                  <a:srgbClr val="ad623c"/>
                </a:solidFill>
                <a:latin typeface="Montserrat"/>
                <a:ea typeface="Montserrat"/>
              </a:rPr>
              <a:t>ReLU</a:t>
            </a:r>
            <a:r>
              <a:rPr b="0" lang="en-US" sz="3100" spc="-1" strike="noStrike">
                <a:solidFill>
                  <a:srgbClr val="000000"/>
                </a:solidFill>
                <a:latin typeface="Montserrat"/>
                <a:ea typeface="Montserrat"/>
              </a:rPr>
              <a:t>.</a:t>
            </a:r>
            <a:endParaRPr b="0" lang="en-US" sz="3100" spc="-1" strike="noStrike">
              <a:solidFill>
                <a:srgbClr val="000000"/>
              </a:solidFill>
              <a:latin typeface="Arial"/>
            </a:endParaRPr>
          </a:p>
          <a:p>
            <a:pPr lvl="1" marL="670320" indent="-335160" algn="just" defTabSz="914400">
              <a:lnSpc>
                <a:spcPts val="4348"/>
              </a:lnSpc>
              <a:buClr>
                <a:srgbClr val="000000"/>
              </a:buClr>
              <a:buFont typeface="Arial"/>
              <a:buChar char="•"/>
            </a:pPr>
            <a:r>
              <a:rPr b="0" lang="en-US" sz="3100" spc="-1" strike="noStrike">
                <a:solidFill>
                  <a:srgbClr val="000000"/>
                </a:solidFill>
                <a:latin typeface="Montserrat"/>
                <a:ea typeface="Montserrat"/>
              </a:rPr>
              <a:t>Une couche de sortie avec </a:t>
            </a:r>
            <a:r>
              <a:rPr b="1" lang="en-US" sz="3100" spc="-1" strike="noStrike">
                <a:solidFill>
                  <a:srgbClr val="ad623c"/>
                </a:solidFill>
                <a:latin typeface="Montserrat Bold"/>
                <a:ea typeface="Montserrat Bold"/>
              </a:rPr>
              <a:t>3</a:t>
            </a:r>
            <a:r>
              <a:rPr b="0" lang="en-US" sz="3100" spc="-1" strike="noStrike">
                <a:solidFill>
                  <a:srgbClr val="000000"/>
                </a:solidFill>
                <a:latin typeface="Montserrat"/>
                <a:ea typeface="Montserrat"/>
              </a:rPr>
              <a:t> neurones (une pour chaque classe) et activation </a:t>
            </a:r>
            <a:r>
              <a:rPr b="0" lang="en-US" sz="3100" spc="-1" strike="noStrike">
                <a:solidFill>
                  <a:srgbClr val="ad623c"/>
                </a:solidFill>
                <a:latin typeface="Montserrat"/>
                <a:ea typeface="Montserrat"/>
              </a:rPr>
              <a:t>Softmax</a:t>
            </a:r>
            <a:r>
              <a:rPr b="0" lang="en-US" sz="3100" spc="-1" strike="noStrike">
                <a:solidFill>
                  <a:srgbClr val="000000"/>
                </a:solidFill>
                <a:latin typeface="Montserrat"/>
                <a:ea typeface="Montserrat"/>
              </a:rPr>
              <a:t> pour prédictions probabilistes.</a:t>
            </a:r>
            <a:endParaRPr b="0" lang="en-US" sz="3100" spc="-1" strike="noStrike">
              <a:solidFill>
                <a:srgbClr val="000000"/>
              </a:solidFill>
              <a:latin typeface="Arial"/>
            </a:endParaRPr>
          </a:p>
          <a:p>
            <a:pPr lvl="1" marL="670320" indent="-335160" algn="just" defTabSz="914400">
              <a:lnSpc>
                <a:spcPts val="4348"/>
              </a:lnSpc>
              <a:buClr>
                <a:srgbClr val="000000"/>
              </a:buClr>
              <a:buFont typeface="Arial"/>
              <a:buChar char="•"/>
            </a:pPr>
            <a:r>
              <a:rPr b="0" lang="en-US" sz="3100" spc="-1" strike="noStrike">
                <a:solidFill>
                  <a:srgbClr val="000000"/>
                </a:solidFill>
                <a:latin typeface="Montserrat"/>
                <a:ea typeface="Montserrat"/>
              </a:rPr>
              <a:t>Une couche de </a:t>
            </a:r>
            <a:r>
              <a:rPr b="0" lang="en-US" sz="3100" spc="-1" strike="noStrike">
                <a:solidFill>
                  <a:srgbClr val="ad623c"/>
                </a:solidFill>
                <a:latin typeface="Montserrat"/>
                <a:ea typeface="Montserrat"/>
              </a:rPr>
              <a:t>Dropout</a:t>
            </a:r>
            <a:r>
              <a:rPr b="0" lang="en-US" sz="3100" spc="-1" strike="noStrike">
                <a:solidFill>
                  <a:srgbClr val="000000"/>
                </a:solidFill>
                <a:latin typeface="Montserrat"/>
                <a:ea typeface="Montserrat"/>
              </a:rPr>
              <a:t> (50 %) pour réduire le </a:t>
            </a:r>
            <a:r>
              <a:rPr b="0" lang="en-US" sz="3100" spc="-1" strike="noStrike">
                <a:solidFill>
                  <a:srgbClr val="ad623c"/>
                </a:solidFill>
                <a:latin typeface="Montserrat"/>
                <a:ea typeface="Montserrat"/>
              </a:rPr>
              <a:t>surapprentissage</a:t>
            </a:r>
            <a:r>
              <a:rPr b="0" lang="en-US" sz="3100" spc="-1" strike="noStrike">
                <a:solidFill>
                  <a:srgbClr val="000000"/>
                </a:solidFill>
                <a:latin typeface="Montserrat"/>
                <a:ea typeface="Montserrat"/>
              </a:rPr>
              <a:t>.</a:t>
            </a:r>
            <a:endParaRPr b="0" lang="en-US" sz="3100" spc="-1" strike="noStrike">
              <a:solidFill>
                <a:srgbClr val="000000"/>
              </a:solidFill>
              <a:latin typeface="Arial"/>
            </a:endParaRPr>
          </a:p>
        </p:txBody>
      </p:sp>
      <p:sp>
        <p:nvSpPr>
          <p:cNvPr id="736" name="TextBox 20"/>
          <p:cNvSpPr/>
          <p:nvPr/>
        </p:nvSpPr>
        <p:spPr>
          <a:xfrm>
            <a:off x="3569040" y="1493280"/>
            <a:ext cx="11149560" cy="682920"/>
          </a:xfrm>
          <a:prstGeom prst="rect">
            <a:avLst/>
          </a:prstGeom>
          <a:noFill/>
          <a:ln w="0">
            <a:noFill/>
          </a:ln>
        </p:spPr>
        <p:style>
          <a:lnRef idx="0"/>
          <a:fillRef idx="0"/>
          <a:effectRef idx="0"/>
          <a:fontRef idx="minor"/>
        </p:style>
        <p:txBody>
          <a:bodyPr lIns="0" rIns="0" tIns="0" bIns="0" anchor="t">
            <a:spAutoFit/>
          </a:bodyPr>
          <a:p>
            <a:pPr algn="ctr" defTabSz="914400">
              <a:lnSpc>
                <a:spcPts val="5374"/>
              </a:lnSpc>
            </a:pPr>
            <a:r>
              <a:rPr b="1" lang="en-US" sz="4970" spc="-1" strike="noStrike">
                <a:solidFill>
                  <a:srgbClr val="ad623c"/>
                </a:solidFill>
                <a:latin typeface="Montserrat Bold"/>
                <a:ea typeface="Montserrat Bold"/>
              </a:rPr>
              <a:t>Création du modèle CNN</a:t>
            </a:r>
            <a:endParaRPr b="0" lang="en-US" sz="497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37" name="Group 2"/>
          <p:cNvGrpSpPr/>
          <p:nvPr/>
        </p:nvGrpSpPr>
        <p:grpSpPr>
          <a:xfrm>
            <a:off x="15552720" y="557640"/>
            <a:ext cx="1140840" cy="470880"/>
            <a:chOff x="15552720" y="557640"/>
            <a:chExt cx="1140840" cy="470880"/>
          </a:xfrm>
        </p:grpSpPr>
        <p:grpSp>
          <p:nvGrpSpPr>
            <p:cNvPr id="738" name="Group 3"/>
            <p:cNvGrpSpPr/>
            <p:nvPr/>
          </p:nvGrpSpPr>
          <p:grpSpPr>
            <a:xfrm>
              <a:off x="15552720" y="557640"/>
              <a:ext cx="470880" cy="470880"/>
              <a:chOff x="15552720" y="557640"/>
              <a:chExt cx="470880" cy="470880"/>
            </a:xfrm>
          </p:grpSpPr>
          <p:sp>
            <p:nvSpPr>
              <p:cNvPr id="739" name="Freeform 4"/>
              <p:cNvSpPr/>
              <p:nvPr/>
            </p:nvSpPr>
            <p:spPr>
              <a:xfrm>
                <a:off x="155527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40" name="TextBox 5"/>
              <p:cNvSpPr/>
              <p:nvPr/>
            </p:nvSpPr>
            <p:spPr>
              <a:xfrm>
                <a:off x="155970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741" name="Group 6"/>
            <p:cNvGrpSpPr/>
            <p:nvPr/>
          </p:nvGrpSpPr>
          <p:grpSpPr>
            <a:xfrm>
              <a:off x="15776280" y="557640"/>
              <a:ext cx="470880" cy="470880"/>
              <a:chOff x="15776280" y="557640"/>
              <a:chExt cx="470880" cy="470880"/>
            </a:xfrm>
          </p:grpSpPr>
          <p:sp>
            <p:nvSpPr>
              <p:cNvPr id="742" name="Freeform 7"/>
              <p:cNvSpPr/>
              <p:nvPr/>
            </p:nvSpPr>
            <p:spPr>
              <a:xfrm>
                <a:off x="157762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43" name="TextBox 8"/>
              <p:cNvSpPr/>
              <p:nvPr/>
            </p:nvSpPr>
            <p:spPr>
              <a:xfrm>
                <a:off x="158202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744" name="Group 9"/>
            <p:cNvGrpSpPr/>
            <p:nvPr/>
          </p:nvGrpSpPr>
          <p:grpSpPr>
            <a:xfrm>
              <a:off x="15999480" y="557640"/>
              <a:ext cx="470880" cy="470880"/>
              <a:chOff x="15999480" y="557640"/>
              <a:chExt cx="470880" cy="470880"/>
            </a:xfrm>
          </p:grpSpPr>
          <p:sp>
            <p:nvSpPr>
              <p:cNvPr id="745" name="Freeform 10"/>
              <p:cNvSpPr/>
              <p:nvPr/>
            </p:nvSpPr>
            <p:spPr>
              <a:xfrm>
                <a:off x="159994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46" name="TextBox 11"/>
              <p:cNvSpPr/>
              <p:nvPr/>
            </p:nvSpPr>
            <p:spPr>
              <a:xfrm>
                <a:off x="160437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747" name="Group 12"/>
            <p:cNvGrpSpPr/>
            <p:nvPr/>
          </p:nvGrpSpPr>
          <p:grpSpPr>
            <a:xfrm>
              <a:off x="16222680" y="557640"/>
              <a:ext cx="470880" cy="470880"/>
              <a:chOff x="16222680" y="557640"/>
              <a:chExt cx="470880" cy="470880"/>
            </a:xfrm>
          </p:grpSpPr>
          <p:sp>
            <p:nvSpPr>
              <p:cNvPr id="748" name="Freeform 13"/>
              <p:cNvSpPr/>
              <p:nvPr/>
            </p:nvSpPr>
            <p:spPr>
              <a:xfrm>
                <a:off x="162226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49" name="TextBox 14"/>
              <p:cNvSpPr/>
              <p:nvPr/>
            </p:nvSpPr>
            <p:spPr>
              <a:xfrm>
                <a:off x="162669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sp>
        <p:nvSpPr>
          <p:cNvPr id="750" name="Freeform 15"/>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nvGrpSpPr>
          <p:cNvPr id="751" name="Group 16"/>
          <p:cNvGrpSpPr/>
          <p:nvPr/>
        </p:nvGrpSpPr>
        <p:grpSpPr>
          <a:xfrm>
            <a:off x="4560840" y="2395440"/>
            <a:ext cx="9562320" cy="7891200"/>
            <a:chOff x="4560840" y="2395440"/>
            <a:chExt cx="9562320" cy="7891200"/>
          </a:xfrm>
        </p:grpSpPr>
        <p:sp>
          <p:nvSpPr>
            <p:cNvPr id="752" name="Freeform 17"/>
            <p:cNvSpPr/>
            <p:nvPr/>
          </p:nvSpPr>
          <p:spPr>
            <a:xfrm>
              <a:off x="4560840" y="2395440"/>
              <a:ext cx="9562320" cy="7891200"/>
            </a:xfrm>
            <a:custGeom>
              <a:avLst/>
              <a:gdLst>
                <a:gd name="textAreaLeft" fmla="*/ 0 w 9562320"/>
                <a:gd name="textAreaRight" fmla="*/ 9562680 w 9562320"/>
                <a:gd name="textAreaTop" fmla="*/ 0 h 7891200"/>
                <a:gd name="textAreaBottom" fmla="*/ 7891560 h 7891200"/>
              </a:gdLst>
              <a:ahLst/>
              <a:rect l="textAreaLeft" t="textAreaTop" r="textAreaRight" b="textAreaBottom"/>
              <a:pathLst>
                <a:path w="1008329" h="832100">
                  <a:moveTo>
                    <a:pt x="18621" y="0"/>
                  </a:moveTo>
                  <a:lnTo>
                    <a:pt x="989708" y="0"/>
                  </a:lnTo>
                  <a:cubicBezTo>
                    <a:pt x="994647" y="0"/>
                    <a:pt x="999383" y="1962"/>
                    <a:pt x="1002875" y="5454"/>
                  </a:cubicBezTo>
                  <a:cubicBezTo>
                    <a:pt x="1006367" y="8946"/>
                    <a:pt x="1008329" y="13682"/>
                    <a:pt x="1008329" y="18621"/>
                  </a:cubicBezTo>
                  <a:lnTo>
                    <a:pt x="1008329" y="813479"/>
                  </a:lnTo>
                  <a:cubicBezTo>
                    <a:pt x="1008329" y="818418"/>
                    <a:pt x="1006367" y="823154"/>
                    <a:pt x="1002875" y="826646"/>
                  </a:cubicBezTo>
                  <a:cubicBezTo>
                    <a:pt x="999383" y="830138"/>
                    <a:pt x="994647" y="832100"/>
                    <a:pt x="989708" y="832100"/>
                  </a:cubicBezTo>
                  <a:lnTo>
                    <a:pt x="18621" y="832100"/>
                  </a:lnTo>
                  <a:cubicBezTo>
                    <a:pt x="8337" y="832100"/>
                    <a:pt x="0" y="823763"/>
                    <a:pt x="0" y="813479"/>
                  </a:cubicBezTo>
                  <a:lnTo>
                    <a:pt x="0" y="18621"/>
                  </a:lnTo>
                  <a:cubicBezTo>
                    <a:pt x="0" y="13682"/>
                    <a:pt x="1962" y="8946"/>
                    <a:pt x="5454" y="5454"/>
                  </a:cubicBezTo>
                  <a:cubicBezTo>
                    <a:pt x="8946" y="1962"/>
                    <a:pt x="13682" y="0"/>
                    <a:pt x="18621" y="0"/>
                  </a:cubicBez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753" name="TextBox 18"/>
          <p:cNvSpPr/>
          <p:nvPr/>
        </p:nvSpPr>
        <p:spPr>
          <a:xfrm>
            <a:off x="1028880" y="480600"/>
            <a:ext cx="415440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Exemple Pratique</a:t>
            </a:r>
            <a:endParaRPr b="0" lang="en-US" sz="3170" spc="-1" strike="noStrike">
              <a:solidFill>
                <a:srgbClr val="000000"/>
              </a:solidFill>
              <a:latin typeface="Arial"/>
            </a:endParaRPr>
          </a:p>
        </p:txBody>
      </p:sp>
      <p:sp>
        <p:nvSpPr>
          <p:cNvPr id="754" name="TextBox 19"/>
          <p:cNvSpPr/>
          <p:nvPr/>
        </p:nvSpPr>
        <p:spPr>
          <a:xfrm>
            <a:off x="3569040" y="1493280"/>
            <a:ext cx="11149560" cy="682920"/>
          </a:xfrm>
          <a:prstGeom prst="rect">
            <a:avLst/>
          </a:prstGeom>
          <a:noFill/>
          <a:ln w="0">
            <a:noFill/>
          </a:ln>
        </p:spPr>
        <p:style>
          <a:lnRef idx="0"/>
          <a:fillRef idx="0"/>
          <a:effectRef idx="0"/>
          <a:fontRef idx="minor"/>
        </p:style>
        <p:txBody>
          <a:bodyPr lIns="0" rIns="0" tIns="0" bIns="0" anchor="t">
            <a:spAutoFit/>
          </a:bodyPr>
          <a:p>
            <a:pPr algn="ctr" defTabSz="914400">
              <a:lnSpc>
                <a:spcPts val="5374"/>
              </a:lnSpc>
            </a:pPr>
            <a:r>
              <a:rPr b="1" lang="en-US" sz="4970" spc="-1" strike="noStrike">
                <a:solidFill>
                  <a:srgbClr val="ad623c"/>
                </a:solidFill>
                <a:latin typeface="Montserrat Bold"/>
                <a:ea typeface="Montserrat Bold"/>
              </a:rPr>
              <a:t>Matrice de confusion</a:t>
            </a:r>
            <a:endParaRPr b="0" lang="en-US" sz="497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55" name="Group 2"/>
          <p:cNvGrpSpPr/>
          <p:nvPr/>
        </p:nvGrpSpPr>
        <p:grpSpPr>
          <a:xfrm>
            <a:off x="15552720" y="557640"/>
            <a:ext cx="1140840" cy="470880"/>
            <a:chOff x="15552720" y="557640"/>
            <a:chExt cx="1140840" cy="470880"/>
          </a:xfrm>
        </p:grpSpPr>
        <p:grpSp>
          <p:nvGrpSpPr>
            <p:cNvPr id="756" name="Group 3"/>
            <p:cNvGrpSpPr/>
            <p:nvPr/>
          </p:nvGrpSpPr>
          <p:grpSpPr>
            <a:xfrm>
              <a:off x="15552720" y="557640"/>
              <a:ext cx="470880" cy="470880"/>
              <a:chOff x="15552720" y="557640"/>
              <a:chExt cx="470880" cy="470880"/>
            </a:xfrm>
          </p:grpSpPr>
          <p:sp>
            <p:nvSpPr>
              <p:cNvPr id="757" name="Freeform 4"/>
              <p:cNvSpPr/>
              <p:nvPr/>
            </p:nvSpPr>
            <p:spPr>
              <a:xfrm>
                <a:off x="155527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58" name="TextBox 5"/>
              <p:cNvSpPr/>
              <p:nvPr/>
            </p:nvSpPr>
            <p:spPr>
              <a:xfrm>
                <a:off x="155970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759" name="Group 6"/>
            <p:cNvGrpSpPr/>
            <p:nvPr/>
          </p:nvGrpSpPr>
          <p:grpSpPr>
            <a:xfrm>
              <a:off x="15776280" y="557640"/>
              <a:ext cx="470880" cy="470880"/>
              <a:chOff x="15776280" y="557640"/>
              <a:chExt cx="470880" cy="470880"/>
            </a:xfrm>
          </p:grpSpPr>
          <p:sp>
            <p:nvSpPr>
              <p:cNvPr id="760" name="Freeform 7"/>
              <p:cNvSpPr/>
              <p:nvPr/>
            </p:nvSpPr>
            <p:spPr>
              <a:xfrm>
                <a:off x="157762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61" name="TextBox 8"/>
              <p:cNvSpPr/>
              <p:nvPr/>
            </p:nvSpPr>
            <p:spPr>
              <a:xfrm>
                <a:off x="158202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762" name="Group 9"/>
            <p:cNvGrpSpPr/>
            <p:nvPr/>
          </p:nvGrpSpPr>
          <p:grpSpPr>
            <a:xfrm>
              <a:off x="15999480" y="557640"/>
              <a:ext cx="470880" cy="470880"/>
              <a:chOff x="15999480" y="557640"/>
              <a:chExt cx="470880" cy="470880"/>
            </a:xfrm>
          </p:grpSpPr>
          <p:sp>
            <p:nvSpPr>
              <p:cNvPr id="763" name="Freeform 10"/>
              <p:cNvSpPr/>
              <p:nvPr/>
            </p:nvSpPr>
            <p:spPr>
              <a:xfrm>
                <a:off x="159994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64" name="TextBox 11"/>
              <p:cNvSpPr/>
              <p:nvPr/>
            </p:nvSpPr>
            <p:spPr>
              <a:xfrm>
                <a:off x="160437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765" name="Group 12"/>
            <p:cNvGrpSpPr/>
            <p:nvPr/>
          </p:nvGrpSpPr>
          <p:grpSpPr>
            <a:xfrm>
              <a:off x="16222680" y="557640"/>
              <a:ext cx="470880" cy="470880"/>
              <a:chOff x="16222680" y="557640"/>
              <a:chExt cx="470880" cy="470880"/>
            </a:xfrm>
          </p:grpSpPr>
          <p:sp>
            <p:nvSpPr>
              <p:cNvPr id="766" name="Freeform 13"/>
              <p:cNvSpPr/>
              <p:nvPr/>
            </p:nvSpPr>
            <p:spPr>
              <a:xfrm>
                <a:off x="162226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67" name="TextBox 14"/>
              <p:cNvSpPr/>
              <p:nvPr/>
            </p:nvSpPr>
            <p:spPr>
              <a:xfrm>
                <a:off x="162669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sp>
        <p:nvSpPr>
          <p:cNvPr id="768" name="Freeform 15"/>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nvGrpSpPr>
          <p:cNvPr id="769" name="Group 16"/>
          <p:cNvGrpSpPr/>
          <p:nvPr/>
        </p:nvGrpSpPr>
        <p:grpSpPr>
          <a:xfrm>
            <a:off x="4648320" y="2183760"/>
            <a:ext cx="9562320" cy="7891200"/>
            <a:chOff x="4648320" y="2183760"/>
            <a:chExt cx="9562320" cy="7891200"/>
          </a:xfrm>
        </p:grpSpPr>
        <p:sp>
          <p:nvSpPr>
            <p:cNvPr id="770" name="Freeform 17"/>
            <p:cNvSpPr/>
            <p:nvPr/>
          </p:nvSpPr>
          <p:spPr>
            <a:xfrm>
              <a:off x="4648320" y="2183760"/>
              <a:ext cx="9562320" cy="7891200"/>
            </a:xfrm>
            <a:custGeom>
              <a:avLst/>
              <a:gdLst>
                <a:gd name="textAreaLeft" fmla="*/ 0 w 9562320"/>
                <a:gd name="textAreaRight" fmla="*/ 9562680 w 9562320"/>
                <a:gd name="textAreaTop" fmla="*/ 0 h 7891200"/>
                <a:gd name="textAreaBottom" fmla="*/ 7891560 h 7891200"/>
              </a:gdLst>
              <a:ahLst/>
              <a:rect l="textAreaLeft" t="textAreaTop" r="textAreaRight" b="textAreaBottom"/>
              <a:pathLst>
                <a:path w="1008329" h="832100">
                  <a:moveTo>
                    <a:pt x="18621" y="0"/>
                  </a:moveTo>
                  <a:lnTo>
                    <a:pt x="989708" y="0"/>
                  </a:lnTo>
                  <a:cubicBezTo>
                    <a:pt x="994647" y="0"/>
                    <a:pt x="999383" y="1962"/>
                    <a:pt x="1002875" y="5454"/>
                  </a:cubicBezTo>
                  <a:cubicBezTo>
                    <a:pt x="1006367" y="8946"/>
                    <a:pt x="1008329" y="13682"/>
                    <a:pt x="1008329" y="18621"/>
                  </a:cubicBezTo>
                  <a:lnTo>
                    <a:pt x="1008329" y="813479"/>
                  </a:lnTo>
                  <a:cubicBezTo>
                    <a:pt x="1008329" y="818418"/>
                    <a:pt x="1006367" y="823154"/>
                    <a:pt x="1002875" y="826646"/>
                  </a:cubicBezTo>
                  <a:cubicBezTo>
                    <a:pt x="999383" y="830138"/>
                    <a:pt x="994647" y="832100"/>
                    <a:pt x="989708" y="832100"/>
                  </a:cubicBezTo>
                  <a:lnTo>
                    <a:pt x="18621" y="832100"/>
                  </a:lnTo>
                  <a:cubicBezTo>
                    <a:pt x="8337" y="832100"/>
                    <a:pt x="0" y="823763"/>
                    <a:pt x="0" y="813479"/>
                  </a:cubicBezTo>
                  <a:lnTo>
                    <a:pt x="0" y="18621"/>
                  </a:lnTo>
                  <a:cubicBezTo>
                    <a:pt x="0" y="13682"/>
                    <a:pt x="1962" y="8946"/>
                    <a:pt x="5454" y="5454"/>
                  </a:cubicBezTo>
                  <a:cubicBezTo>
                    <a:pt x="8946" y="1962"/>
                    <a:pt x="13682" y="0"/>
                    <a:pt x="18621" y="0"/>
                  </a:cubicBezTo>
                  <a:close/>
                </a:path>
              </a:pathLst>
            </a:custGeom>
            <a:no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771" name="TextBox 18"/>
          <p:cNvSpPr/>
          <p:nvPr/>
        </p:nvSpPr>
        <p:spPr>
          <a:xfrm>
            <a:off x="1028880" y="480600"/>
            <a:ext cx="415440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Exemple Pratique</a:t>
            </a:r>
            <a:endParaRPr b="0" lang="en-US" sz="3170" spc="-1" strike="noStrike">
              <a:solidFill>
                <a:srgbClr val="000000"/>
              </a:solidFill>
              <a:latin typeface="Arial"/>
            </a:endParaRPr>
          </a:p>
        </p:txBody>
      </p:sp>
      <p:sp>
        <p:nvSpPr>
          <p:cNvPr id="772" name="TextBox 19"/>
          <p:cNvSpPr/>
          <p:nvPr/>
        </p:nvSpPr>
        <p:spPr>
          <a:xfrm>
            <a:off x="3569040" y="1493280"/>
            <a:ext cx="11149560" cy="682920"/>
          </a:xfrm>
          <a:prstGeom prst="rect">
            <a:avLst/>
          </a:prstGeom>
          <a:noFill/>
          <a:ln w="0">
            <a:noFill/>
          </a:ln>
        </p:spPr>
        <p:style>
          <a:lnRef idx="0"/>
          <a:fillRef idx="0"/>
          <a:effectRef idx="0"/>
          <a:fontRef idx="minor"/>
        </p:style>
        <p:txBody>
          <a:bodyPr lIns="0" rIns="0" tIns="0" bIns="0" anchor="t">
            <a:spAutoFit/>
          </a:bodyPr>
          <a:p>
            <a:pPr algn="ctr" defTabSz="914400">
              <a:lnSpc>
                <a:spcPts val="5374"/>
              </a:lnSpc>
            </a:pPr>
            <a:r>
              <a:rPr b="1" lang="en-US" sz="4970" spc="-1" strike="noStrike">
                <a:solidFill>
                  <a:srgbClr val="ad623c"/>
                </a:solidFill>
                <a:latin typeface="Montserrat Bold"/>
                <a:ea typeface="Montserrat Bold"/>
              </a:rPr>
              <a:t>Interface de teste </a:t>
            </a:r>
            <a:endParaRPr b="0" lang="en-US" sz="497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73" name="Group 2"/>
          <p:cNvGrpSpPr/>
          <p:nvPr/>
        </p:nvGrpSpPr>
        <p:grpSpPr>
          <a:xfrm>
            <a:off x="15552720" y="557640"/>
            <a:ext cx="1140840" cy="470880"/>
            <a:chOff x="15552720" y="557640"/>
            <a:chExt cx="1140840" cy="470880"/>
          </a:xfrm>
        </p:grpSpPr>
        <p:grpSp>
          <p:nvGrpSpPr>
            <p:cNvPr id="774" name="Group 3"/>
            <p:cNvGrpSpPr/>
            <p:nvPr/>
          </p:nvGrpSpPr>
          <p:grpSpPr>
            <a:xfrm>
              <a:off x="15552720" y="557640"/>
              <a:ext cx="470880" cy="470880"/>
              <a:chOff x="15552720" y="557640"/>
              <a:chExt cx="470880" cy="470880"/>
            </a:xfrm>
          </p:grpSpPr>
          <p:sp>
            <p:nvSpPr>
              <p:cNvPr id="775" name="Freeform 4"/>
              <p:cNvSpPr/>
              <p:nvPr/>
            </p:nvSpPr>
            <p:spPr>
              <a:xfrm>
                <a:off x="155527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76" name="TextBox 5"/>
              <p:cNvSpPr/>
              <p:nvPr/>
            </p:nvSpPr>
            <p:spPr>
              <a:xfrm>
                <a:off x="155970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777" name="Group 6"/>
            <p:cNvGrpSpPr/>
            <p:nvPr/>
          </p:nvGrpSpPr>
          <p:grpSpPr>
            <a:xfrm>
              <a:off x="15776280" y="557640"/>
              <a:ext cx="470880" cy="470880"/>
              <a:chOff x="15776280" y="557640"/>
              <a:chExt cx="470880" cy="470880"/>
            </a:xfrm>
          </p:grpSpPr>
          <p:sp>
            <p:nvSpPr>
              <p:cNvPr id="778" name="Freeform 7"/>
              <p:cNvSpPr/>
              <p:nvPr/>
            </p:nvSpPr>
            <p:spPr>
              <a:xfrm>
                <a:off x="157762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79" name="TextBox 8"/>
              <p:cNvSpPr/>
              <p:nvPr/>
            </p:nvSpPr>
            <p:spPr>
              <a:xfrm>
                <a:off x="158202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780" name="Group 9"/>
            <p:cNvGrpSpPr/>
            <p:nvPr/>
          </p:nvGrpSpPr>
          <p:grpSpPr>
            <a:xfrm>
              <a:off x="15999480" y="557640"/>
              <a:ext cx="470880" cy="470880"/>
              <a:chOff x="15999480" y="557640"/>
              <a:chExt cx="470880" cy="470880"/>
            </a:xfrm>
          </p:grpSpPr>
          <p:sp>
            <p:nvSpPr>
              <p:cNvPr id="781" name="Freeform 10"/>
              <p:cNvSpPr/>
              <p:nvPr/>
            </p:nvSpPr>
            <p:spPr>
              <a:xfrm>
                <a:off x="159994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82" name="TextBox 11"/>
              <p:cNvSpPr/>
              <p:nvPr/>
            </p:nvSpPr>
            <p:spPr>
              <a:xfrm>
                <a:off x="160437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783" name="Group 12"/>
            <p:cNvGrpSpPr/>
            <p:nvPr/>
          </p:nvGrpSpPr>
          <p:grpSpPr>
            <a:xfrm>
              <a:off x="16222680" y="557640"/>
              <a:ext cx="470880" cy="470880"/>
              <a:chOff x="16222680" y="557640"/>
              <a:chExt cx="470880" cy="470880"/>
            </a:xfrm>
          </p:grpSpPr>
          <p:sp>
            <p:nvSpPr>
              <p:cNvPr id="784" name="Freeform 13"/>
              <p:cNvSpPr/>
              <p:nvPr/>
            </p:nvSpPr>
            <p:spPr>
              <a:xfrm>
                <a:off x="162226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85" name="TextBox 14"/>
              <p:cNvSpPr/>
              <p:nvPr/>
            </p:nvSpPr>
            <p:spPr>
              <a:xfrm>
                <a:off x="162669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sp>
        <p:nvSpPr>
          <p:cNvPr id="786" name="Freeform 15"/>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87" name="TextBox 16"/>
          <p:cNvSpPr/>
          <p:nvPr/>
        </p:nvSpPr>
        <p:spPr>
          <a:xfrm>
            <a:off x="1028880" y="480600"/>
            <a:ext cx="415440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Conclusion</a:t>
            </a:r>
            <a:endParaRPr b="0" lang="en-US" sz="3170" spc="-1" strike="noStrike">
              <a:solidFill>
                <a:srgbClr val="000000"/>
              </a:solidFill>
              <a:latin typeface="Arial"/>
            </a:endParaRPr>
          </a:p>
        </p:txBody>
      </p:sp>
      <p:sp>
        <p:nvSpPr>
          <p:cNvPr id="788" name="TextBox 17"/>
          <p:cNvSpPr/>
          <p:nvPr/>
        </p:nvSpPr>
        <p:spPr>
          <a:xfrm>
            <a:off x="3569040" y="1493280"/>
            <a:ext cx="11149560" cy="682920"/>
          </a:xfrm>
          <a:prstGeom prst="rect">
            <a:avLst/>
          </a:prstGeom>
          <a:noFill/>
          <a:ln w="0">
            <a:noFill/>
          </a:ln>
        </p:spPr>
        <p:style>
          <a:lnRef idx="0"/>
          <a:fillRef idx="0"/>
          <a:effectRef idx="0"/>
          <a:fontRef idx="minor"/>
        </p:style>
        <p:txBody>
          <a:bodyPr lIns="0" rIns="0" tIns="0" bIns="0" anchor="t">
            <a:spAutoFit/>
          </a:bodyPr>
          <a:p>
            <a:pPr algn="ctr" defTabSz="914400">
              <a:lnSpc>
                <a:spcPts val="5374"/>
              </a:lnSpc>
            </a:pPr>
            <a:r>
              <a:rPr b="1" lang="en-US" sz="4970" spc="-1" strike="noStrike">
                <a:solidFill>
                  <a:srgbClr val="ad623c"/>
                </a:solidFill>
                <a:latin typeface="Montserrat Bold"/>
                <a:ea typeface="Montserrat Bold"/>
              </a:rPr>
              <a:t>CONCLUSION</a:t>
            </a:r>
            <a:endParaRPr b="0" lang="en-US" sz="4970" spc="-1" strike="noStrike">
              <a:solidFill>
                <a:srgbClr val="000000"/>
              </a:solidFill>
              <a:latin typeface="Arial"/>
            </a:endParaRPr>
          </a:p>
        </p:txBody>
      </p:sp>
      <p:sp>
        <p:nvSpPr>
          <p:cNvPr id="789" name="TextBox 18"/>
          <p:cNvSpPr/>
          <p:nvPr/>
        </p:nvSpPr>
        <p:spPr>
          <a:xfrm>
            <a:off x="1334160" y="2545200"/>
            <a:ext cx="15619680" cy="6663960"/>
          </a:xfrm>
          <a:prstGeom prst="rect">
            <a:avLst/>
          </a:prstGeom>
          <a:noFill/>
          <a:ln w="0">
            <a:noFill/>
          </a:ln>
        </p:spPr>
        <p:style>
          <a:lnRef idx="0"/>
          <a:fillRef idx="0"/>
          <a:effectRef idx="0"/>
          <a:fontRef idx="minor"/>
        </p:style>
        <p:txBody>
          <a:bodyPr lIns="0" rIns="0" tIns="0" bIns="0" anchor="t">
            <a:spAutoFit/>
          </a:bodyPr>
          <a:p>
            <a:pPr algn="just" defTabSz="914400">
              <a:lnSpc>
                <a:spcPts val="3498"/>
              </a:lnSpc>
            </a:pPr>
            <a:r>
              <a:rPr b="1" lang="en-US" sz="2500" spc="-1" strike="noStrike">
                <a:solidFill>
                  <a:srgbClr val="000000"/>
                </a:solidFill>
                <a:latin typeface="Montserrat Bold"/>
                <a:ea typeface="Montserrat Bold"/>
              </a:rPr>
              <a:t>En conclusion, la </a:t>
            </a:r>
            <a:r>
              <a:rPr b="1" lang="en-US" sz="2500" spc="-1" strike="noStrike">
                <a:solidFill>
                  <a:srgbClr val="ad623c"/>
                </a:solidFill>
                <a:latin typeface="Montserrat Bold"/>
                <a:ea typeface="Montserrat Bold"/>
              </a:rPr>
              <a:t>Computer Vision</a:t>
            </a:r>
            <a:r>
              <a:rPr b="1" lang="en-US" sz="2500" spc="-1" strike="noStrike">
                <a:solidFill>
                  <a:srgbClr val="000000"/>
                </a:solidFill>
                <a:latin typeface="Montserrat Bold"/>
                <a:ea typeface="Montserrat Bold"/>
              </a:rPr>
              <a:t> constitue une avancée technologique majeure avec des impacts significatifs, notamment dans le domaine de la santé . Grâce à sa capacité à analyser et interpréter des images médicales avec une grande précision, elle permet d'améliorer le diagnostic des maladies , d'automatiser les tâches répétitives et de soutenir les professionnels de santé dans leurs prises de décisions critiques. Ainsi, cette technologie contribue à réduire les erreurs , optimiser les ressources et améliorer la qualité des soins apportés aux patients.</a:t>
            </a:r>
            <a:endParaRPr b="0" lang="en-US" sz="2500" spc="-1" strike="noStrike">
              <a:solidFill>
                <a:srgbClr val="000000"/>
              </a:solidFill>
              <a:latin typeface="Arial"/>
            </a:endParaRPr>
          </a:p>
          <a:p>
            <a:pPr algn="just" defTabSz="914400">
              <a:lnSpc>
                <a:spcPts val="3498"/>
              </a:lnSpc>
            </a:pPr>
            <a:endParaRPr b="0" lang="en-US" sz="2500" spc="-1" strike="noStrike">
              <a:solidFill>
                <a:srgbClr val="000000"/>
              </a:solidFill>
              <a:latin typeface="Arial"/>
            </a:endParaRPr>
          </a:p>
          <a:p>
            <a:pPr algn="just" defTabSz="914400">
              <a:lnSpc>
                <a:spcPts val="3498"/>
              </a:lnSpc>
            </a:pPr>
            <a:r>
              <a:rPr b="1" lang="en-US" sz="2500" spc="-1" strike="noStrike">
                <a:solidFill>
                  <a:srgbClr val="000000"/>
                </a:solidFill>
                <a:latin typeface="Montserrat Bold"/>
                <a:ea typeface="Montserrat Bold"/>
              </a:rPr>
              <a:t>À l'avenir, la </a:t>
            </a:r>
            <a:r>
              <a:rPr b="1" lang="en-US" sz="2500" spc="-1" strike="noStrike">
                <a:solidFill>
                  <a:srgbClr val="ad623c"/>
                </a:solidFill>
                <a:latin typeface="Montserrat Bold"/>
                <a:ea typeface="Montserrat Bold"/>
              </a:rPr>
              <a:t>Computer Vision </a:t>
            </a:r>
            <a:r>
              <a:rPr b="1" lang="en-US" sz="2500" spc="-1" strike="noStrike">
                <a:solidFill>
                  <a:srgbClr val="000000"/>
                </a:solidFill>
                <a:latin typeface="Montserrat Bold"/>
                <a:ea typeface="Montserrat Bold"/>
              </a:rPr>
              <a:t>continue d'évoluer et de se perfectionner. Son application ne se limite pas à la santé ; elle joue également un rôle clé dans d'autres secteurs comme l'industrie, les transports ou encore l'éducation. Cette technologie est un levier d'innovation pour répondre aux défis actuels et futurs, en offrant des solutions plus performantes, précises et accessibles.</a:t>
            </a:r>
            <a:endParaRPr b="0" lang="en-US" sz="2500" spc="-1" strike="noStrike">
              <a:solidFill>
                <a:srgbClr val="000000"/>
              </a:solidFill>
              <a:latin typeface="Arial"/>
            </a:endParaRPr>
          </a:p>
          <a:p>
            <a:pPr algn="just" defTabSz="914400">
              <a:lnSpc>
                <a:spcPts val="3498"/>
              </a:lnSpc>
            </a:pPr>
            <a:endParaRPr b="0" lang="en-US" sz="2500" spc="-1" strike="noStrike">
              <a:solidFill>
                <a:srgbClr val="000000"/>
              </a:solidFill>
              <a:latin typeface="Arial"/>
            </a:endParaRPr>
          </a:p>
          <a:p>
            <a:pPr algn="just" defTabSz="914400">
              <a:lnSpc>
                <a:spcPts val="3498"/>
              </a:lnSpc>
            </a:pPr>
            <a:r>
              <a:rPr b="1" lang="en-US" sz="2500" spc="-1" strike="noStrike">
                <a:solidFill>
                  <a:srgbClr val="000000"/>
                </a:solidFill>
                <a:latin typeface="Montserrat Bold"/>
                <a:ea typeface="Montserrat Bold"/>
              </a:rPr>
              <a:t>Ainsi, la </a:t>
            </a:r>
            <a:r>
              <a:rPr b="1" lang="en-US" sz="2500" spc="-1" strike="noStrike">
                <a:solidFill>
                  <a:srgbClr val="ad623c"/>
                </a:solidFill>
                <a:latin typeface="Montserrat Bold"/>
                <a:ea typeface="Montserrat Bold"/>
              </a:rPr>
              <a:t>Computer Vision</a:t>
            </a:r>
            <a:r>
              <a:rPr b="1" lang="en-US" sz="2500" spc="-1" strike="noStrike">
                <a:solidFill>
                  <a:srgbClr val="000000"/>
                </a:solidFill>
                <a:latin typeface="Montserrat Bold"/>
                <a:ea typeface="Montserrat Bold"/>
              </a:rPr>
              <a:t> s'impose comme une technologie d'avenir capable de transformer en profondeur notre société.</a:t>
            </a:r>
            <a:endParaRPr b="0" lang="en-US" sz="2500" spc="-1" strike="noStrike">
              <a:solidFill>
                <a:srgbClr val="000000"/>
              </a:solidFill>
              <a:latin typeface="Arial"/>
            </a:endParaRPr>
          </a:p>
          <a:p>
            <a:pPr algn="just" defTabSz="914400">
              <a:lnSpc>
                <a:spcPts val="3498"/>
              </a:lnSpc>
            </a:pPr>
            <a:endParaRPr b="0" lang="en-US" sz="2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c"/>
        </a:solidFill>
      </p:bgPr>
    </p:bg>
    <p:spTree>
      <p:nvGrpSpPr>
        <p:cNvPr id="1" name=""/>
        <p:cNvGrpSpPr/>
        <p:nvPr/>
      </p:nvGrpSpPr>
      <p:grpSpPr>
        <a:xfrm>
          <a:off x="0" y="0"/>
          <a:ext cx="0" cy="0"/>
          <a:chOff x="0" y="0"/>
          <a:chExt cx="0" cy="0"/>
        </a:xfrm>
      </p:grpSpPr>
      <p:grpSp>
        <p:nvGrpSpPr>
          <p:cNvPr id="790" name="Group 2"/>
          <p:cNvGrpSpPr/>
          <p:nvPr/>
        </p:nvGrpSpPr>
        <p:grpSpPr>
          <a:xfrm>
            <a:off x="5485320" y="6955200"/>
            <a:ext cx="6663600" cy="6663600"/>
            <a:chOff x="5485320" y="6955200"/>
            <a:chExt cx="6663600" cy="6663600"/>
          </a:xfrm>
        </p:grpSpPr>
        <p:sp>
          <p:nvSpPr>
            <p:cNvPr id="791" name="Freeform 3"/>
            <p:cNvSpPr/>
            <p:nvPr/>
          </p:nvSpPr>
          <p:spPr>
            <a:xfrm>
              <a:off x="5485320" y="6955200"/>
              <a:ext cx="6663600" cy="6663600"/>
            </a:xfrm>
            <a:custGeom>
              <a:avLst/>
              <a:gdLst>
                <a:gd name="textAreaLeft" fmla="*/ 0 w 6663600"/>
                <a:gd name="textAreaRight" fmla="*/ 6663960 w 6663600"/>
                <a:gd name="textAreaTop" fmla="*/ 0 h 6663600"/>
                <a:gd name="textAreaBottom" fmla="*/ 6663960 h 666360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
              <a:solidFill>
                <a:srgbClr val="ad623c"/>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92" name="TextBox 4"/>
            <p:cNvSpPr/>
            <p:nvPr/>
          </p:nvSpPr>
          <p:spPr>
            <a:xfrm>
              <a:off x="6109920" y="7267320"/>
              <a:ext cx="5414040" cy="5726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793" name="Group 5"/>
          <p:cNvGrpSpPr/>
          <p:nvPr/>
        </p:nvGrpSpPr>
        <p:grpSpPr>
          <a:xfrm>
            <a:off x="-2774160" y="-3891600"/>
            <a:ext cx="12148560" cy="12148560"/>
            <a:chOff x="-2774160" y="-3891600"/>
            <a:chExt cx="12148560" cy="12148560"/>
          </a:xfrm>
        </p:grpSpPr>
        <p:grpSp>
          <p:nvGrpSpPr>
            <p:cNvPr id="794" name="Group 6"/>
            <p:cNvGrpSpPr/>
            <p:nvPr/>
          </p:nvGrpSpPr>
          <p:grpSpPr>
            <a:xfrm>
              <a:off x="-2774160" y="-3891600"/>
              <a:ext cx="12148560" cy="12148560"/>
              <a:chOff x="-2774160" y="-3891600"/>
              <a:chExt cx="12148560" cy="12148560"/>
            </a:xfrm>
          </p:grpSpPr>
          <p:sp>
            <p:nvSpPr>
              <p:cNvPr id="795" name="Freeform 7"/>
              <p:cNvSpPr/>
              <p:nvPr/>
            </p:nvSpPr>
            <p:spPr>
              <a:xfrm>
                <a:off x="-2774160" y="-3891600"/>
                <a:ext cx="12148560" cy="12148560"/>
              </a:xfrm>
              <a:custGeom>
                <a:avLst/>
                <a:gdLst>
                  <a:gd name="textAreaLeft" fmla="*/ 0 w 12148560"/>
                  <a:gd name="textAreaRight" fmla="*/ 12148920 w 12148560"/>
                  <a:gd name="textAreaTop" fmla="*/ 0 h 12148560"/>
                  <a:gd name="textAreaBottom" fmla="*/ 12148920 h 1214856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21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96" name="TextBox 8"/>
              <p:cNvSpPr/>
              <p:nvPr/>
            </p:nvSpPr>
            <p:spPr>
              <a:xfrm>
                <a:off x="-1635120" y="-3322080"/>
                <a:ext cx="9870480" cy="104400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797" name="Group 9"/>
            <p:cNvGrpSpPr/>
            <p:nvPr/>
          </p:nvGrpSpPr>
          <p:grpSpPr>
            <a:xfrm>
              <a:off x="-2282040" y="-3399480"/>
              <a:ext cx="11164320" cy="11164320"/>
              <a:chOff x="-2282040" y="-3399480"/>
              <a:chExt cx="11164320" cy="11164320"/>
            </a:xfrm>
          </p:grpSpPr>
          <p:sp>
            <p:nvSpPr>
              <p:cNvPr id="798" name="Freeform 10"/>
              <p:cNvSpPr/>
              <p:nvPr/>
            </p:nvSpPr>
            <p:spPr>
              <a:xfrm>
                <a:off x="-2282040" y="-3399480"/>
                <a:ext cx="11164320" cy="11164320"/>
              </a:xfrm>
              <a:custGeom>
                <a:avLst/>
                <a:gdLst>
                  <a:gd name="textAreaLeft" fmla="*/ 0 w 11164320"/>
                  <a:gd name="textAreaRight" fmla="*/ 11164680 w 11164320"/>
                  <a:gd name="textAreaTop" fmla="*/ 0 h 11164320"/>
                  <a:gd name="textAreaBottom" fmla="*/ 11164680 h 1116432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6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99" name="TextBox 11"/>
              <p:cNvSpPr/>
              <p:nvPr/>
            </p:nvSpPr>
            <p:spPr>
              <a:xfrm>
                <a:off x="-1235520" y="-2876040"/>
                <a:ext cx="9070920" cy="95940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800" name="Group 12"/>
            <p:cNvGrpSpPr/>
            <p:nvPr/>
          </p:nvGrpSpPr>
          <p:grpSpPr>
            <a:xfrm>
              <a:off x="-1582200" y="-2699640"/>
              <a:ext cx="9764640" cy="9764640"/>
              <a:chOff x="-1582200" y="-2699640"/>
              <a:chExt cx="9764640" cy="9764640"/>
            </a:xfrm>
          </p:grpSpPr>
          <p:sp>
            <p:nvSpPr>
              <p:cNvPr id="801" name="Freeform 13"/>
              <p:cNvSpPr/>
              <p:nvPr/>
            </p:nvSpPr>
            <p:spPr>
              <a:xfrm>
                <a:off x="-1582200" y="-2699640"/>
                <a:ext cx="9764640" cy="9764640"/>
              </a:xfrm>
              <a:custGeom>
                <a:avLst/>
                <a:gdLst>
                  <a:gd name="textAreaLeft" fmla="*/ 0 w 9764640"/>
                  <a:gd name="textAreaRight" fmla="*/ 9765000 w 9764640"/>
                  <a:gd name="textAreaTop" fmla="*/ 0 h 9764640"/>
                  <a:gd name="textAreaBottom" fmla="*/ 9765000 h 976464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7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02" name="TextBox 14"/>
              <p:cNvSpPr/>
              <p:nvPr/>
            </p:nvSpPr>
            <p:spPr>
              <a:xfrm>
                <a:off x="-666720" y="-2242080"/>
                <a:ext cx="7933680" cy="83916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803" name="Group 15"/>
            <p:cNvGrpSpPr/>
            <p:nvPr/>
          </p:nvGrpSpPr>
          <p:grpSpPr>
            <a:xfrm>
              <a:off x="-912240" y="-2029680"/>
              <a:ext cx="8424720" cy="8424720"/>
              <a:chOff x="-912240" y="-2029680"/>
              <a:chExt cx="8424720" cy="8424720"/>
            </a:xfrm>
          </p:grpSpPr>
          <p:sp>
            <p:nvSpPr>
              <p:cNvPr id="804" name="Freeform 16"/>
              <p:cNvSpPr/>
              <p:nvPr/>
            </p:nvSpPr>
            <p:spPr>
              <a:xfrm>
                <a:off x="-912240" y="-2029680"/>
                <a:ext cx="8424720" cy="8424720"/>
              </a:xfrm>
              <a:custGeom>
                <a:avLst/>
                <a:gdLst>
                  <a:gd name="textAreaLeft" fmla="*/ 0 w 8424720"/>
                  <a:gd name="textAreaRight" fmla="*/ 8425080 w 8424720"/>
                  <a:gd name="textAreaTop" fmla="*/ 0 h 8424720"/>
                  <a:gd name="textAreaBottom" fmla="*/ 8425080 h 842472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05" name="TextBox 17"/>
              <p:cNvSpPr/>
              <p:nvPr/>
            </p:nvSpPr>
            <p:spPr>
              <a:xfrm>
                <a:off x="-122400" y="-1634760"/>
                <a:ext cx="6845040" cy="72399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grpSp>
        <p:nvGrpSpPr>
          <p:cNvPr id="806" name="Group 18"/>
          <p:cNvGrpSpPr/>
          <p:nvPr/>
        </p:nvGrpSpPr>
        <p:grpSpPr>
          <a:xfrm>
            <a:off x="-413280" y="-1677600"/>
            <a:ext cx="7426440" cy="7426440"/>
            <a:chOff x="-413280" y="-1677600"/>
            <a:chExt cx="7426440" cy="7426440"/>
          </a:xfrm>
        </p:grpSpPr>
        <p:sp>
          <p:nvSpPr>
            <p:cNvPr id="807" name="Freeform 19"/>
            <p:cNvSpPr/>
            <p:nvPr/>
          </p:nvSpPr>
          <p:spPr>
            <a:xfrm>
              <a:off x="-413280" y="-1677600"/>
              <a:ext cx="7426440" cy="7426440"/>
            </a:xfrm>
            <a:custGeom>
              <a:avLst/>
              <a:gdLst>
                <a:gd name="textAreaLeft" fmla="*/ 0 w 7426440"/>
                <a:gd name="textAreaRight" fmla="*/ 7426800 w 7426440"/>
                <a:gd name="textAreaTop" fmla="*/ 0 h 7426440"/>
                <a:gd name="textAreaBottom" fmla="*/ 7426800 h 742644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808" name="Group 20"/>
          <p:cNvGrpSpPr/>
          <p:nvPr/>
        </p:nvGrpSpPr>
        <p:grpSpPr>
          <a:xfrm>
            <a:off x="10097280" y="1403640"/>
            <a:ext cx="1140840" cy="470880"/>
            <a:chOff x="10097280" y="1403640"/>
            <a:chExt cx="1140840" cy="470880"/>
          </a:xfrm>
        </p:grpSpPr>
        <p:grpSp>
          <p:nvGrpSpPr>
            <p:cNvPr id="809" name="Group 21"/>
            <p:cNvGrpSpPr/>
            <p:nvPr/>
          </p:nvGrpSpPr>
          <p:grpSpPr>
            <a:xfrm>
              <a:off x="10097280" y="1403640"/>
              <a:ext cx="470880" cy="470880"/>
              <a:chOff x="10097280" y="1403640"/>
              <a:chExt cx="470880" cy="470880"/>
            </a:xfrm>
          </p:grpSpPr>
          <p:sp>
            <p:nvSpPr>
              <p:cNvPr id="810" name="Freeform 22"/>
              <p:cNvSpPr/>
              <p:nvPr/>
            </p:nvSpPr>
            <p:spPr>
              <a:xfrm>
                <a:off x="10097280" y="1403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11" name="TextBox 23"/>
              <p:cNvSpPr/>
              <p:nvPr/>
            </p:nvSpPr>
            <p:spPr>
              <a:xfrm>
                <a:off x="10141560" y="1425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812" name="Group 24"/>
            <p:cNvGrpSpPr/>
            <p:nvPr/>
          </p:nvGrpSpPr>
          <p:grpSpPr>
            <a:xfrm>
              <a:off x="10320480" y="1403640"/>
              <a:ext cx="470880" cy="470880"/>
              <a:chOff x="10320480" y="1403640"/>
              <a:chExt cx="470880" cy="470880"/>
            </a:xfrm>
          </p:grpSpPr>
          <p:sp>
            <p:nvSpPr>
              <p:cNvPr id="813" name="Freeform 25"/>
              <p:cNvSpPr/>
              <p:nvPr/>
            </p:nvSpPr>
            <p:spPr>
              <a:xfrm>
                <a:off x="10320480" y="1403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14" name="TextBox 26"/>
              <p:cNvSpPr/>
              <p:nvPr/>
            </p:nvSpPr>
            <p:spPr>
              <a:xfrm>
                <a:off x="10364760" y="1425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815" name="Group 27"/>
            <p:cNvGrpSpPr/>
            <p:nvPr/>
          </p:nvGrpSpPr>
          <p:grpSpPr>
            <a:xfrm>
              <a:off x="10543680" y="1403640"/>
              <a:ext cx="470880" cy="470880"/>
              <a:chOff x="10543680" y="1403640"/>
              <a:chExt cx="470880" cy="470880"/>
            </a:xfrm>
          </p:grpSpPr>
          <p:sp>
            <p:nvSpPr>
              <p:cNvPr id="816" name="Freeform 28"/>
              <p:cNvSpPr/>
              <p:nvPr/>
            </p:nvSpPr>
            <p:spPr>
              <a:xfrm>
                <a:off x="10543680" y="1403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17" name="TextBox 29"/>
              <p:cNvSpPr/>
              <p:nvPr/>
            </p:nvSpPr>
            <p:spPr>
              <a:xfrm>
                <a:off x="10587960" y="1425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818" name="Group 30"/>
            <p:cNvGrpSpPr/>
            <p:nvPr/>
          </p:nvGrpSpPr>
          <p:grpSpPr>
            <a:xfrm>
              <a:off x="10767240" y="1403640"/>
              <a:ext cx="470880" cy="470880"/>
              <a:chOff x="10767240" y="1403640"/>
              <a:chExt cx="470880" cy="470880"/>
            </a:xfrm>
          </p:grpSpPr>
          <p:sp>
            <p:nvSpPr>
              <p:cNvPr id="819" name="Freeform 31"/>
              <p:cNvSpPr/>
              <p:nvPr/>
            </p:nvSpPr>
            <p:spPr>
              <a:xfrm>
                <a:off x="10767240" y="1403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20" name="TextBox 32"/>
              <p:cNvSpPr/>
              <p:nvPr/>
            </p:nvSpPr>
            <p:spPr>
              <a:xfrm>
                <a:off x="10811160" y="1425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grpSp>
        <p:nvGrpSpPr>
          <p:cNvPr id="821" name="Group 33"/>
          <p:cNvGrpSpPr/>
          <p:nvPr/>
        </p:nvGrpSpPr>
        <p:grpSpPr>
          <a:xfrm>
            <a:off x="4078440" y="8831520"/>
            <a:ext cx="915840" cy="915840"/>
            <a:chOff x="4078440" y="8831520"/>
            <a:chExt cx="915840" cy="915840"/>
          </a:xfrm>
        </p:grpSpPr>
        <p:sp>
          <p:nvSpPr>
            <p:cNvPr id="822" name="Freeform 34"/>
            <p:cNvSpPr/>
            <p:nvPr/>
          </p:nvSpPr>
          <p:spPr>
            <a:xfrm>
              <a:off x="4078440" y="8831520"/>
              <a:ext cx="915840" cy="915840"/>
            </a:xfrm>
            <a:custGeom>
              <a:avLst/>
              <a:gdLst>
                <a:gd name="textAreaLeft" fmla="*/ 0 w 915840"/>
                <a:gd name="textAreaRight" fmla="*/ 916200 w 915840"/>
                <a:gd name="textAreaTop" fmla="*/ 0 h 915840"/>
                <a:gd name="textAreaBottom" fmla="*/ 916200 h 91584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23" name="TextBox 35"/>
            <p:cNvSpPr/>
            <p:nvPr/>
          </p:nvSpPr>
          <p:spPr>
            <a:xfrm>
              <a:off x="4164480" y="8874360"/>
              <a:ext cx="744120" cy="7869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824" name="Group 36"/>
          <p:cNvGrpSpPr/>
          <p:nvPr/>
        </p:nvGrpSpPr>
        <p:grpSpPr>
          <a:xfrm>
            <a:off x="6304680" y="7691040"/>
            <a:ext cx="5024520" cy="5024520"/>
            <a:chOff x="6304680" y="7691040"/>
            <a:chExt cx="5024520" cy="5024520"/>
          </a:xfrm>
        </p:grpSpPr>
        <p:sp>
          <p:nvSpPr>
            <p:cNvPr id="825" name="Freeform 37"/>
            <p:cNvSpPr/>
            <p:nvPr/>
          </p:nvSpPr>
          <p:spPr>
            <a:xfrm>
              <a:off x="6304680" y="7691040"/>
              <a:ext cx="5024520" cy="5024520"/>
            </a:xfrm>
            <a:custGeom>
              <a:avLst/>
              <a:gdLst>
                <a:gd name="textAreaLeft" fmla="*/ 0 w 5024520"/>
                <a:gd name="textAreaRight" fmla="*/ 5024880 w 5024520"/>
                <a:gd name="textAreaTop" fmla="*/ 0 h 5024520"/>
                <a:gd name="textAreaBottom" fmla="*/ 5024880 h 502452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826" name="Group 38"/>
          <p:cNvGrpSpPr/>
          <p:nvPr/>
        </p:nvGrpSpPr>
        <p:grpSpPr>
          <a:xfrm>
            <a:off x="8516160" y="5880960"/>
            <a:ext cx="601200" cy="601200"/>
            <a:chOff x="8516160" y="5880960"/>
            <a:chExt cx="601200" cy="601200"/>
          </a:xfrm>
        </p:grpSpPr>
        <p:sp>
          <p:nvSpPr>
            <p:cNvPr id="827" name="Freeform 39"/>
            <p:cNvSpPr/>
            <p:nvPr/>
          </p:nvSpPr>
          <p:spPr>
            <a:xfrm>
              <a:off x="8516160" y="5880960"/>
              <a:ext cx="601200" cy="601200"/>
            </a:xfrm>
            <a:custGeom>
              <a:avLst/>
              <a:gdLst>
                <a:gd name="textAreaLeft" fmla="*/ 0 w 601200"/>
                <a:gd name="textAreaRight" fmla="*/ 601560 w 601200"/>
                <a:gd name="textAreaTop" fmla="*/ 0 h 601200"/>
                <a:gd name="textAreaBottom" fmla="*/ 601560 h 60120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28" name="TextBox 40"/>
            <p:cNvSpPr/>
            <p:nvPr/>
          </p:nvSpPr>
          <p:spPr>
            <a:xfrm>
              <a:off x="8572680" y="5909040"/>
              <a:ext cx="488520" cy="5166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829" name="Group 41"/>
          <p:cNvGrpSpPr/>
          <p:nvPr/>
        </p:nvGrpSpPr>
        <p:grpSpPr>
          <a:xfrm>
            <a:off x="426960" y="8229960"/>
            <a:ext cx="601200" cy="601200"/>
            <a:chOff x="426960" y="8229960"/>
            <a:chExt cx="601200" cy="601200"/>
          </a:xfrm>
        </p:grpSpPr>
        <p:sp>
          <p:nvSpPr>
            <p:cNvPr id="830" name="Freeform 42"/>
            <p:cNvSpPr/>
            <p:nvPr/>
          </p:nvSpPr>
          <p:spPr>
            <a:xfrm>
              <a:off x="426960" y="8229960"/>
              <a:ext cx="601200" cy="601200"/>
            </a:xfrm>
            <a:custGeom>
              <a:avLst/>
              <a:gdLst>
                <a:gd name="textAreaLeft" fmla="*/ 0 w 601200"/>
                <a:gd name="textAreaRight" fmla="*/ 601560 w 601200"/>
                <a:gd name="textAreaTop" fmla="*/ 0 h 601200"/>
                <a:gd name="textAreaBottom" fmla="*/ 601560 h 60120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1" name="TextBox 43"/>
            <p:cNvSpPr/>
            <p:nvPr/>
          </p:nvSpPr>
          <p:spPr>
            <a:xfrm>
              <a:off x="483480" y="8258040"/>
              <a:ext cx="488520" cy="5166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832" name="Group 44"/>
          <p:cNvGrpSpPr/>
          <p:nvPr/>
        </p:nvGrpSpPr>
        <p:grpSpPr>
          <a:xfrm>
            <a:off x="10097280" y="5466600"/>
            <a:ext cx="3932640" cy="1015560"/>
            <a:chOff x="10097280" y="5466600"/>
            <a:chExt cx="3932640" cy="1015560"/>
          </a:xfrm>
        </p:grpSpPr>
        <p:grpSp>
          <p:nvGrpSpPr>
            <p:cNvPr id="833" name="Group 45"/>
            <p:cNvGrpSpPr/>
            <p:nvPr/>
          </p:nvGrpSpPr>
          <p:grpSpPr>
            <a:xfrm>
              <a:off x="10097280" y="5466600"/>
              <a:ext cx="3932640" cy="1015560"/>
              <a:chOff x="10097280" y="5466600"/>
              <a:chExt cx="3932640" cy="1015560"/>
            </a:xfrm>
          </p:grpSpPr>
          <p:sp>
            <p:nvSpPr>
              <p:cNvPr id="834" name="Freeform 46"/>
              <p:cNvSpPr/>
              <p:nvPr/>
            </p:nvSpPr>
            <p:spPr>
              <a:xfrm>
                <a:off x="10097280" y="5592600"/>
                <a:ext cx="3932640" cy="889560"/>
              </a:xfrm>
              <a:custGeom>
                <a:avLst/>
                <a:gdLst>
                  <a:gd name="textAreaLeft" fmla="*/ 0 w 3932640"/>
                  <a:gd name="textAreaRight" fmla="*/ 3933000 w 3932640"/>
                  <a:gd name="textAreaTop" fmla="*/ 0 h 889560"/>
                  <a:gd name="textAreaBottom" fmla="*/ 889920 h 889560"/>
                </a:gdLst>
                <a:ahLst/>
                <a:rect l="textAreaLeft" t="textAreaTop" r="textAreaRight" b="textAreaBottom"/>
                <a:pathLst>
                  <a:path w="1188339" h="268890">
                    <a:moveTo>
                      <a:pt x="0" y="0"/>
                    </a:moveTo>
                    <a:lnTo>
                      <a:pt x="1188339" y="0"/>
                    </a:lnTo>
                    <a:lnTo>
                      <a:pt x="1188339" y="268890"/>
                    </a:lnTo>
                    <a:lnTo>
                      <a:pt x="0" y="268890"/>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5" name="TextBox 47"/>
              <p:cNvSpPr/>
              <p:nvPr/>
            </p:nvSpPr>
            <p:spPr>
              <a:xfrm>
                <a:off x="10097280" y="5466600"/>
                <a:ext cx="3932640" cy="101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836" name="TextBox 48"/>
            <p:cNvSpPr/>
            <p:nvPr/>
          </p:nvSpPr>
          <p:spPr>
            <a:xfrm>
              <a:off x="10097280" y="5666400"/>
              <a:ext cx="3932640" cy="738360"/>
            </a:xfrm>
            <a:prstGeom prst="rect">
              <a:avLst/>
            </a:prstGeom>
            <a:noFill/>
            <a:ln w="0">
              <a:noFill/>
            </a:ln>
          </p:spPr>
          <p:style>
            <a:lnRef idx="0"/>
            <a:fillRef idx="0"/>
            <a:effectRef idx="0"/>
            <a:fontRef idx="minor"/>
          </p:style>
          <p:txBody>
            <a:bodyPr lIns="0" rIns="0" tIns="0" bIns="0" anchor="t">
              <a:spAutoFit/>
            </a:bodyPr>
            <a:p>
              <a:pPr algn="ctr" defTabSz="914400">
                <a:lnSpc>
                  <a:spcPts val="5817"/>
                </a:lnSpc>
              </a:pPr>
              <a:r>
                <a:rPr b="1" lang="en-US" sz="4160" spc="-1" strike="noStrike">
                  <a:solidFill>
                    <a:srgbClr val="fbfbfc"/>
                  </a:solidFill>
                  <a:latin typeface="Montserrat Bold"/>
                  <a:ea typeface="Montserrat Bold"/>
                </a:rPr>
                <a:t>Jërëjëf  !</a:t>
              </a:r>
              <a:endParaRPr b="0" lang="en-US" sz="4160" spc="-1" strike="noStrike">
                <a:solidFill>
                  <a:srgbClr val="000000"/>
                </a:solidFill>
                <a:latin typeface="Arial"/>
              </a:endParaRPr>
            </a:p>
          </p:txBody>
        </p:sp>
      </p:grpSp>
      <p:sp>
        <p:nvSpPr>
          <p:cNvPr id="837" name="Freeform 49"/>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38" name="TextBox 50"/>
          <p:cNvSpPr/>
          <p:nvPr/>
        </p:nvSpPr>
        <p:spPr>
          <a:xfrm>
            <a:off x="11415600" y="1326600"/>
            <a:ext cx="628236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INTELLIGENCE ARTIFICIELLE</a:t>
            </a:r>
            <a:endParaRPr b="0" lang="en-US" sz="3170" spc="-1" strike="noStrike">
              <a:solidFill>
                <a:srgbClr val="000000"/>
              </a:solidFill>
              <a:latin typeface="Arial"/>
            </a:endParaRPr>
          </a:p>
        </p:txBody>
      </p:sp>
      <p:sp>
        <p:nvSpPr>
          <p:cNvPr id="839" name="TextBox 51"/>
          <p:cNvSpPr/>
          <p:nvPr/>
        </p:nvSpPr>
        <p:spPr>
          <a:xfrm>
            <a:off x="10097280" y="2548080"/>
            <a:ext cx="7896600" cy="2111400"/>
          </a:xfrm>
          <a:prstGeom prst="rect">
            <a:avLst/>
          </a:prstGeom>
          <a:noFill/>
          <a:ln w="0">
            <a:noFill/>
          </a:ln>
        </p:spPr>
        <p:style>
          <a:lnRef idx="0"/>
          <a:fillRef idx="0"/>
          <a:effectRef idx="0"/>
          <a:fontRef idx="minor"/>
        </p:style>
        <p:txBody>
          <a:bodyPr lIns="0" rIns="0" tIns="0" bIns="0" anchor="t">
            <a:spAutoFit/>
          </a:bodyPr>
          <a:p>
            <a:pPr defTabSz="914400">
              <a:lnSpc>
                <a:spcPts val="8311"/>
              </a:lnSpc>
            </a:pPr>
            <a:r>
              <a:rPr b="1" lang="en-US" sz="7700" spc="-1" strike="noStrike">
                <a:solidFill>
                  <a:srgbClr val="000000"/>
                </a:solidFill>
                <a:latin typeface="Montserrat Bold"/>
                <a:ea typeface="Montserrat Bold"/>
              </a:rPr>
              <a:t>Merci pour</a:t>
            </a:r>
            <a:endParaRPr b="0" lang="en-US" sz="7700" spc="-1" strike="noStrike">
              <a:solidFill>
                <a:srgbClr val="000000"/>
              </a:solidFill>
              <a:latin typeface="Arial"/>
            </a:endParaRPr>
          </a:p>
          <a:p>
            <a:pPr defTabSz="914400">
              <a:lnSpc>
                <a:spcPts val="8311"/>
              </a:lnSpc>
            </a:pPr>
            <a:r>
              <a:rPr b="1" lang="en-US" sz="7700" spc="-1" strike="noStrike">
                <a:solidFill>
                  <a:srgbClr val="000000"/>
                </a:solidFill>
                <a:latin typeface="Montserrat Bold"/>
                <a:ea typeface="Montserrat Bold"/>
              </a:rPr>
              <a:t>votre attention </a:t>
            </a:r>
            <a:endParaRPr b="0" lang="en-US" sz="7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c"/>
        </a:solidFill>
      </p:bgPr>
    </p:bg>
    <p:spTree>
      <p:nvGrpSpPr>
        <p:cNvPr id="1" name=""/>
        <p:cNvGrpSpPr/>
        <p:nvPr/>
      </p:nvGrpSpPr>
      <p:grpSpPr>
        <a:xfrm>
          <a:off x="0" y="0"/>
          <a:ext cx="0" cy="0"/>
          <a:chOff x="0" y="0"/>
          <a:chExt cx="0" cy="0"/>
        </a:xfrm>
      </p:grpSpPr>
      <p:grpSp>
        <p:nvGrpSpPr>
          <p:cNvPr id="176" name="Group 2"/>
          <p:cNvGrpSpPr/>
          <p:nvPr/>
        </p:nvGrpSpPr>
        <p:grpSpPr>
          <a:xfrm>
            <a:off x="1028880" y="1364760"/>
            <a:ext cx="16230240" cy="3970440"/>
            <a:chOff x="1028880" y="1364760"/>
            <a:chExt cx="16230240" cy="3970440"/>
          </a:xfrm>
        </p:grpSpPr>
        <p:sp>
          <p:nvSpPr>
            <p:cNvPr id="177" name="Freeform 3"/>
            <p:cNvSpPr/>
            <p:nvPr/>
          </p:nvSpPr>
          <p:spPr>
            <a:xfrm flipH="1">
              <a:off x="1028880" y="1364760"/>
              <a:ext cx="16230240" cy="3970440"/>
            </a:xfrm>
            <a:custGeom>
              <a:avLst/>
              <a:gdLst>
                <a:gd name="textAreaLeft" fmla="*/ 360 w 16230240"/>
                <a:gd name="textAreaRight" fmla="*/ 16230960 w 16230240"/>
                <a:gd name="textAreaTop" fmla="*/ 0 h 3970440"/>
                <a:gd name="textAreaBottom" fmla="*/ 3970800 h 3970440"/>
              </a:gdLst>
              <a:ahLst/>
              <a:rect l="textAreaLeft" t="textAreaTop" r="textAreaRight" b="textAreaBottom"/>
              <a:pathLst>
                <a:path w="2514545" h="615173">
                  <a:moveTo>
                    <a:pt x="2514545" y="0"/>
                  </a:moveTo>
                  <a:lnTo>
                    <a:pt x="0" y="0"/>
                  </a:lnTo>
                  <a:lnTo>
                    <a:pt x="0" y="615173"/>
                  </a:lnTo>
                  <a:lnTo>
                    <a:pt x="2514545" y="615173"/>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78" name="Group 4"/>
          <p:cNvGrpSpPr/>
          <p:nvPr/>
        </p:nvGrpSpPr>
        <p:grpSpPr>
          <a:xfrm>
            <a:off x="-1036080" y="-967680"/>
            <a:ext cx="8635320" cy="8635320"/>
            <a:chOff x="-1036080" y="-967680"/>
            <a:chExt cx="8635320" cy="8635320"/>
          </a:xfrm>
        </p:grpSpPr>
        <p:grpSp>
          <p:nvGrpSpPr>
            <p:cNvPr id="179" name="Group 5"/>
            <p:cNvGrpSpPr/>
            <p:nvPr/>
          </p:nvGrpSpPr>
          <p:grpSpPr>
            <a:xfrm>
              <a:off x="-1036080" y="-967680"/>
              <a:ext cx="8635320" cy="8635320"/>
              <a:chOff x="-1036080" y="-967680"/>
              <a:chExt cx="8635320" cy="8635320"/>
            </a:xfrm>
          </p:grpSpPr>
          <p:sp>
            <p:nvSpPr>
              <p:cNvPr id="180" name="Freeform 6"/>
              <p:cNvSpPr/>
              <p:nvPr/>
            </p:nvSpPr>
            <p:spPr>
              <a:xfrm>
                <a:off x="-1036080" y="-967680"/>
                <a:ext cx="8635320" cy="8635320"/>
              </a:xfrm>
              <a:custGeom>
                <a:avLst/>
                <a:gdLst>
                  <a:gd name="textAreaLeft" fmla="*/ 0 w 8635320"/>
                  <a:gd name="textAreaRight" fmla="*/ 8635680 w 8635320"/>
                  <a:gd name="textAreaTop" fmla="*/ 0 h 8635320"/>
                  <a:gd name="textAreaBottom" fmla="*/ 8635680 h 863532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21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1" name="TextBox 7"/>
              <p:cNvSpPr/>
              <p:nvPr/>
            </p:nvSpPr>
            <p:spPr>
              <a:xfrm>
                <a:off x="-226440" y="-563040"/>
                <a:ext cx="7016040" cy="74210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182" name="Group 8"/>
            <p:cNvGrpSpPr/>
            <p:nvPr/>
          </p:nvGrpSpPr>
          <p:grpSpPr>
            <a:xfrm>
              <a:off x="-686160" y="-617760"/>
              <a:ext cx="7935480" cy="7935480"/>
              <a:chOff x="-686160" y="-617760"/>
              <a:chExt cx="7935480" cy="7935480"/>
            </a:xfrm>
          </p:grpSpPr>
          <p:sp>
            <p:nvSpPr>
              <p:cNvPr id="183" name="Freeform 9"/>
              <p:cNvSpPr/>
              <p:nvPr/>
            </p:nvSpPr>
            <p:spPr>
              <a:xfrm>
                <a:off x="-686160" y="-617760"/>
                <a:ext cx="7935480" cy="7935480"/>
              </a:xfrm>
              <a:custGeom>
                <a:avLst/>
                <a:gdLst>
                  <a:gd name="textAreaLeft" fmla="*/ 0 w 7935480"/>
                  <a:gd name="textAreaRight" fmla="*/ 7935840 w 7935480"/>
                  <a:gd name="textAreaTop" fmla="*/ 0 h 7935480"/>
                  <a:gd name="textAreaBottom" fmla="*/ 7935840 h 79354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6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4" name="TextBox 10"/>
              <p:cNvSpPr/>
              <p:nvPr/>
            </p:nvSpPr>
            <p:spPr>
              <a:xfrm>
                <a:off x="57960" y="-245880"/>
                <a:ext cx="6447600" cy="68194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185" name="Group 11"/>
            <p:cNvGrpSpPr/>
            <p:nvPr/>
          </p:nvGrpSpPr>
          <p:grpSpPr>
            <a:xfrm>
              <a:off x="-188640" y="-120600"/>
              <a:ext cx="6940800" cy="6940800"/>
              <a:chOff x="-188640" y="-120600"/>
              <a:chExt cx="6940800" cy="6940800"/>
            </a:xfrm>
          </p:grpSpPr>
          <p:sp>
            <p:nvSpPr>
              <p:cNvPr id="186" name="Freeform 12"/>
              <p:cNvSpPr/>
              <p:nvPr/>
            </p:nvSpPr>
            <p:spPr>
              <a:xfrm>
                <a:off x="-188640" y="-120600"/>
                <a:ext cx="6940800" cy="6940800"/>
              </a:xfrm>
              <a:custGeom>
                <a:avLst/>
                <a:gdLst>
                  <a:gd name="textAreaLeft" fmla="*/ 0 w 6940800"/>
                  <a:gd name="textAreaRight" fmla="*/ 6941160 w 6940800"/>
                  <a:gd name="textAreaTop" fmla="*/ 0 h 6940800"/>
                  <a:gd name="textAreaBottom" fmla="*/ 6941160 h 694080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7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7" name="TextBox 13"/>
              <p:cNvSpPr/>
              <p:nvPr/>
            </p:nvSpPr>
            <p:spPr>
              <a:xfrm>
                <a:off x="461880" y="204840"/>
                <a:ext cx="5639400" cy="59648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188" name="Group 14"/>
            <p:cNvGrpSpPr/>
            <p:nvPr/>
          </p:nvGrpSpPr>
          <p:grpSpPr>
            <a:xfrm>
              <a:off x="287640" y="355680"/>
              <a:ext cx="5988240" cy="5988240"/>
              <a:chOff x="287640" y="355680"/>
              <a:chExt cx="5988240" cy="5988240"/>
            </a:xfrm>
          </p:grpSpPr>
          <p:sp>
            <p:nvSpPr>
              <p:cNvPr id="189" name="Freeform 15"/>
              <p:cNvSpPr/>
              <p:nvPr/>
            </p:nvSpPr>
            <p:spPr>
              <a:xfrm>
                <a:off x="287640" y="355680"/>
                <a:ext cx="5988240" cy="5988240"/>
              </a:xfrm>
              <a:custGeom>
                <a:avLst/>
                <a:gdLst>
                  <a:gd name="textAreaLeft" fmla="*/ 0 w 5988240"/>
                  <a:gd name="textAreaRight" fmla="*/ 5988600 w 5988240"/>
                  <a:gd name="textAreaTop" fmla="*/ 0 h 5988240"/>
                  <a:gd name="textAreaBottom" fmla="*/ 5988600 h 598824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0" name="TextBox 16"/>
              <p:cNvSpPr/>
              <p:nvPr/>
            </p:nvSpPr>
            <p:spPr>
              <a:xfrm>
                <a:off x="848880" y="636480"/>
                <a:ext cx="4865400" cy="51462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grpSp>
        <p:nvGrpSpPr>
          <p:cNvPr id="191" name="Group 17"/>
          <p:cNvGrpSpPr/>
          <p:nvPr/>
        </p:nvGrpSpPr>
        <p:grpSpPr>
          <a:xfrm>
            <a:off x="-5693400" y="-1865880"/>
            <a:ext cx="28396800" cy="3230640"/>
            <a:chOff x="-5693400" y="-1865880"/>
            <a:chExt cx="28396800" cy="3230640"/>
          </a:xfrm>
        </p:grpSpPr>
        <p:sp>
          <p:nvSpPr>
            <p:cNvPr id="192" name="Freeform 18"/>
            <p:cNvSpPr/>
            <p:nvPr/>
          </p:nvSpPr>
          <p:spPr>
            <a:xfrm>
              <a:off x="-5693400" y="-1721160"/>
              <a:ext cx="28396800" cy="3085920"/>
            </a:xfrm>
            <a:custGeom>
              <a:avLst/>
              <a:gdLst>
                <a:gd name="textAreaLeft" fmla="*/ 0 w 28396800"/>
                <a:gd name="textAreaRight" fmla="*/ 28397160 w 28396800"/>
                <a:gd name="textAreaTop" fmla="*/ 0 h 3085920"/>
                <a:gd name="textAreaBottom" fmla="*/ 3086280 h 3085920"/>
              </a:gdLst>
              <a:ahLst/>
              <a:rect l="textAreaLeft" t="textAreaTop" r="textAreaRight" b="textAreaBottom"/>
              <a:pathLst>
                <a:path w="7479097" h="812800">
                  <a:moveTo>
                    <a:pt x="0" y="0"/>
                  </a:moveTo>
                  <a:lnTo>
                    <a:pt x="7479097" y="0"/>
                  </a:lnTo>
                  <a:lnTo>
                    <a:pt x="7479097" y="812800"/>
                  </a:lnTo>
                  <a:lnTo>
                    <a:pt x="0" y="812800"/>
                  </a:lnTo>
                  <a:close/>
                </a:path>
              </a:pathLst>
            </a:custGeom>
            <a:solidFill>
              <a:srgbClr val="fbfbfc"/>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93" name="TextBox 19"/>
            <p:cNvSpPr/>
            <p:nvPr/>
          </p:nvSpPr>
          <p:spPr>
            <a:xfrm>
              <a:off x="-5693400" y="-1865880"/>
              <a:ext cx="28396800" cy="32302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194" name="Group 20"/>
          <p:cNvGrpSpPr/>
          <p:nvPr/>
        </p:nvGrpSpPr>
        <p:grpSpPr>
          <a:xfrm>
            <a:off x="-4462920" y="5190840"/>
            <a:ext cx="24125040" cy="3071520"/>
            <a:chOff x="-4462920" y="5190840"/>
            <a:chExt cx="24125040" cy="3071520"/>
          </a:xfrm>
        </p:grpSpPr>
        <p:sp>
          <p:nvSpPr>
            <p:cNvPr id="195" name="Freeform 21"/>
            <p:cNvSpPr/>
            <p:nvPr/>
          </p:nvSpPr>
          <p:spPr>
            <a:xfrm>
              <a:off x="-4462920" y="5335560"/>
              <a:ext cx="24125040" cy="2926800"/>
            </a:xfrm>
            <a:custGeom>
              <a:avLst/>
              <a:gdLst>
                <a:gd name="textAreaLeft" fmla="*/ 0 w 24125040"/>
                <a:gd name="textAreaRight" fmla="*/ 24125400 w 24125040"/>
                <a:gd name="textAreaTop" fmla="*/ 0 h 2926800"/>
                <a:gd name="textAreaBottom" fmla="*/ 2927160 h 2926800"/>
              </a:gdLst>
              <a:ahLst/>
              <a:rect l="textAreaLeft" t="textAreaTop" r="textAreaRight" b="textAreaBottom"/>
              <a:pathLst>
                <a:path w="6354028" h="770966">
                  <a:moveTo>
                    <a:pt x="0" y="0"/>
                  </a:moveTo>
                  <a:lnTo>
                    <a:pt x="6354028" y="0"/>
                  </a:lnTo>
                  <a:lnTo>
                    <a:pt x="6354028" y="770966"/>
                  </a:lnTo>
                  <a:lnTo>
                    <a:pt x="0" y="770966"/>
                  </a:lnTo>
                  <a:close/>
                </a:path>
              </a:pathLst>
            </a:custGeom>
            <a:solidFill>
              <a:srgbClr val="fbfbfc"/>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96" name="TextBox 22"/>
            <p:cNvSpPr/>
            <p:nvPr/>
          </p:nvSpPr>
          <p:spPr>
            <a:xfrm>
              <a:off x="-4462920" y="5190840"/>
              <a:ext cx="24125040" cy="3071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197" name="Group 23"/>
          <p:cNvGrpSpPr/>
          <p:nvPr/>
        </p:nvGrpSpPr>
        <p:grpSpPr>
          <a:xfrm>
            <a:off x="-420480" y="415800"/>
            <a:ext cx="1449000" cy="10815840"/>
            <a:chOff x="-420480" y="415800"/>
            <a:chExt cx="1449000" cy="10815840"/>
          </a:xfrm>
        </p:grpSpPr>
        <p:sp>
          <p:nvSpPr>
            <p:cNvPr id="198" name="Freeform 24"/>
            <p:cNvSpPr/>
            <p:nvPr/>
          </p:nvSpPr>
          <p:spPr>
            <a:xfrm>
              <a:off x="-420480" y="560160"/>
              <a:ext cx="1449000" cy="10671120"/>
            </a:xfrm>
            <a:custGeom>
              <a:avLst/>
              <a:gdLst>
                <a:gd name="textAreaLeft" fmla="*/ 0 w 1449000"/>
                <a:gd name="textAreaRight" fmla="*/ 1449360 w 1449000"/>
                <a:gd name="textAreaTop" fmla="*/ 0 h 10671120"/>
                <a:gd name="textAreaBottom" fmla="*/ 10671480 h 10671120"/>
              </a:gdLst>
              <a:ahLst/>
              <a:rect l="textAreaLeft" t="textAreaTop" r="textAreaRight" b="textAreaBottom"/>
              <a:pathLst>
                <a:path w="381699" h="2810586">
                  <a:moveTo>
                    <a:pt x="0" y="0"/>
                  </a:moveTo>
                  <a:lnTo>
                    <a:pt x="381699" y="0"/>
                  </a:lnTo>
                  <a:lnTo>
                    <a:pt x="381699" y="2810586"/>
                  </a:lnTo>
                  <a:lnTo>
                    <a:pt x="0" y="2810586"/>
                  </a:lnTo>
                  <a:close/>
                </a:path>
              </a:pathLst>
            </a:custGeom>
            <a:solidFill>
              <a:srgbClr val="fbfbfc"/>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99" name="TextBox 25"/>
            <p:cNvSpPr/>
            <p:nvPr/>
          </p:nvSpPr>
          <p:spPr>
            <a:xfrm>
              <a:off x="-420480" y="415800"/>
              <a:ext cx="1449000" cy="108158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200" name="Group 26"/>
          <p:cNvGrpSpPr/>
          <p:nvPr/>
        </p:nvGrpSpPr>
        <p:grpSpPr>
          <a:xfrm>
            <a:off x="1028880" y="5751360"/>
            <a:ext cx="16230240" cy="3506760"/>
            <a:chOff x="1028880" y="5751360"/>
            <a:chExt cx="16230240" cy="3506760"/>
          </a:xfrm>
        </p:grpSpPr>
        <p:sp>
          <p:nvSpPr>
            <p:cNvPr id="201" name="Freeform 27"/>
            <p:cNvSpPr/>
            <p:nvPr/>
          </p:nvSpPr>
          <p:spPr>
            <a:xfrm>
              <a:off x="1028880" y="5896080"/>
              <a:ext cx="16230240" cy="3362040"/>
            </a:xfrm>
            <a:custGeom>
              <a:avLst/>
              <a:gdLst>
                <a:gd name="textAreaLeft" fmla="*/ 0 w 16230240"/>
                <a:gd name="textAreaRight" fmla="*/ 16230600 w 16230240"/>
                <a:gd name="textAreaTop" fmla="*/ 0 h 3362040"/>
                <a:gd name="textAreaBottom" fmla="*/ 3362400 h 3362040"/>
              </a:gdLst>
              <a:ahLst/>
              <a:rect l="textAreaLeft" t="textAreaTop" r="textAreaRight" b="textAreaBottom"/>
              <a:pathLst>
                <a:path w="4274726" h="885540">
                  <a:moveTo>
                    <a:pt x="0" y="0"/>
                  </a:moveTo>
                  <a:lnTo>
                    <a:pt x="4274726" y="0"/>
                  </a:lnTo>
                  <a:lnTo>
                    <a:pt x="4274726" y="885540"/>
                  </a:lnTo>
                  <a:lnTo>
                    <a:pt x="0" y="885540"/>
                  </a:lnTo>
                  <a:close/>
                </a:path>
              </a:pathLst>
            </a:custGeom>
            <a:solidFill>
              <a:srgbClr val="fbfbfc"/>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02" name="TextBox 28"/>
            <p:cNvSpPr/>
            <p:nvPr/>
          </p:nvSpPr>
          <p:spPr>
            <a:xfrm>
              <a:off x="1028880" y="5751360"/>
              <a:ext cx="16230240" cy="35067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203" name="Group 29"/>
          <p:cNvGrpSpPr/>
          <p:nvPr/>
        </p:nvGrpSpPr>
        <p:grpSpPr>
          <a:xfrm>
            <a:off x="15581520" y="557640"/>
            <a:ext cx="1140840" cy="470880"/>
            <a:chOff x="15581520" y="557640"/>
            <a:chExt cx="1140840" cy="470880"/>
          </a:xfrm>
        </p:grpSpPr>
        <p:grpSp>
          <p:nvGrpSpPr>
            <p:cNvPr id="204" name="Group 30"/>
            <p:cNvGrpSpPr/>
            <p:nvPr/>
          </p:nvGrpSpPr>
          <p:grpSpPr>
            <a:xfrm>
              <a:off x="15581520" y="557640"/>
              <a:ext cx="470880" cy="470880"/>
              <a:chOff x="15581520" y="557640"/>
              <a:chExt cx="470880" cy="470880"/>
            </a:xfrm>
          </p:grpSpPr>
          <p:sp>
            <p:nvSpPr>
              <p:cNvPr id="205" name="Freeform 31"/>
              <p:cNvSpPr/>
              <p:nvPr/>
            </p:nvSpPr>
            <p:spPr>
              <a:xfrm>
                <a:off x="155815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06" name="TextBox 32"/>
              <p:cNvSpPr/>
              <p:nvPr/>
            </p:nvSpPr>
            <p:spPr>
              <a:xfrm>
                <a:off x="156258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207" name="Group 33"/>
            <p:cNvGrpSpPr/>
            <p:nvPr/>
          </p:nvGrpSpPr>
          <p:grpSpPr>
            <a:xfrm>
              <a:off x="15804720" y="557640"/>
              <a:ext cx="470880" cy="470880"/>
              <a:chOff x="15804720" y="557640"/>
              <a:chExt cx="470880" cy="470880"/>
            </a:xfrm>
          </p:grpSpPr>
          <p:sp>
            <p:nvSpPr>
              <p:cNvPr id="208" name="Freeform 34"/>
              <p:cNvSpPr/>
              <p:nvPr/>
            </p:nvSpPr>
            <p:spPr>
              <a:xfrm>
                <a:off x="158047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09" name="TextBox 35"/>
              <p:cNvSpPr/>
              <p:nvPr/>
            </p:nvSpPr>
            <p:spPr>
              <a:xfrm>
                <a:off x="158490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210" name="Group 36"/>
            <p:cNvGrpSpPr/>
            <p:nvPr/>
          </p:nvGrpSpPr>
          <p:grpSpPr>
            <a:xfrm>
              <a:off x="16027920" y="557640"/>
              <a:ext cx="470880" cy="470880"/>
              <a:chOff x="16027920" y="557640"/>
              <a:chExt cx="470880" cy="470880"/>
            </a:xfrm>
          </p:grpSpPr>
          <p:sp>
            <p:nvSpPr>
              <p:cNvPr id="211" name="Freeform 37"/>
              <p:cNvSpPr/>
              <p:nvPr/>
            </p:nvSpPr>
            <p:spPr>
              <a:xfrm>
                <a:off x="160279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12" name="TextBox 38"/>
              <p:cNvSpPr/>
              <p:nvPr/>
            </p:nvSpPr>
            <p:spPr>
              <a:xfrm>
                <a:off x="160722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213" name="Group 39"/>
            <p:cNvGrpSpPr/>
            <p:nvPr/>
          </p:nvGrpSpPr>
          <p:grpSpPr>
            <a:xfrm>
              <a:off x="16251480" y="557640"/>
              <a:ext cx="470880" cy="470880"/>
              <a:chOff x="16251480" y="557640"/>
              <a:chExt cx="470880" cy="470880"/>
            </a:xfrm>
          </p:grpSpPr>
          <p:sp>
            <p:nvSpPr>
              <p:cNvPr id="214" name="Freeform 40"/>
              <p:cNvSpPr/>
              <p:nvPr/>
            </p:nvSpPr>
            <p:spPr>
              <a:xfrm>
                <a:off x="162514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15" name="TextBox 41"/>
              <p:cNvSpPr/>
              <p:nvPr/>
            </p:nvSpPr>
            <p:spPr>
              <a:xfrm>
                <a:off x="162954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grpSp>
        <p:nvGrpSpPr>
          <p:cNvPr id="216" name="Group 42"/>
          <p:cNvGrpSpPr/>
          <p:nvPr/>
        </p:nvGrpSpPr>
        <p:grpSpPr>
          <a:xfrm>
            <a:off x="1337760" y="5969880"/>
            <a:ext cx="1192680" cy="1015920"/>
            <a:chOff x="1337760" y="5969880"/>
            <a:chExt cx="1192680" cy="1015920"/>
          </a:xfrm>
        </p:grpSpPr>
        <p:grpSp>
          <p:nvGrpSpPr>
            <p:cNvPr id="217" name="Group 43"/>
            <p:cNvGrpSpPr/>
            <p:nvPr/>
          </p:nvGrpSpPr>
          <p:grpSpPr>
            <a:xfrm>
              <a:off x="1337760" y="5969880"/>
              <a:ext cx="1192680" cy="1015920"/>
              <a:chOff x="1337760" y="5969880"/>
              <a:chExt cx="1192680" cy="1015920"/>
            </a:xfrm>
          </p:grpSpPr>
          <p:sp>
            <p:nvSpPr>
              <p:cNvPr id="218" name="Freeform 44"/>
              <p:cNvSpPr/>
              <p:nvPr/>
            </p:nvSpPr>
            <p:spPr>
              <a:xfrm>
                <a:off x="1337760" y="6096240"/>
                <a:ext cx="1192680" cy="889560"/>
              </a:xfrm>
              <a:custGeom>
                <a:avLst/>
                <a:gdLst>
                  <a:gd name="textAreaLeft" fmla="*/ 0 w 1192680"/>
                  <a:gd name="textAreaRight" fmla="*/ 1193040 w 1192680"/>
                  <a:gd name="textAreaTop" fmla="*/ 0 h 889560"/>
                  <a:gd name="textAreaBottom" fmla="*/ 889920 h 889560"/>
                </a:gdLst>
                <a:ah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19" name="TextBox 45"/>
              <p:cNvSpPr/>
              <p:nvPr/>
            </p:nvSpPr>
            <p:spPr>
              <a:xfrm>
                <a:off x="1337760" y="5969880"/>
                <a:ext cx="1192680" cy="101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220" name="TextBox 46"/>
            <p:cNvSpPr/>
            <p:nvPr/>
          </p:nvSpPr>
          <p:spPr>
            <a:xfrm>
              <a:off x="1337760" y="6170040"/>
              <a:ext cx="1192680" cy="738360"/>
            </a:xfrm>
            <a:prstGeom prst="rect">
              <a:avLst/>
            </a:prstGeom>
            <a:noFill/>
            <a:ln w="0">
              <a:noFill/>
            </a:ln>
          </p:spPr>
          <p:style>
            <a:lnRef idx="0"/>
            <a:fillRef idx="0"/>
            <a:effectRef idx="0"/>
            <a:fontRef idx="minor"/>
          </p:style>
          <p:txBody>
            <a:bodyPr lIns="0" rIns="0" tIns="0" bIns="0" anchor="t">
              <a:spAutoFit/>
            </a:bodyPr>
            <a:p>
              <a:pPr algn="ctr" defTabSz="914400">
                <a:lnSpc>
                  <a:spcPts val="5817"/>
                </a:lnSpc>
              </a:pPr>
              <a:r>
                <a:rPr b="1" lang="en-US" sz="4160" spc="-1" strike="noStrike">
                  <a:solidFill>
                    <a:srgbClr val="fbfbfc"/>
                  </a:solidFill>
                  <a:latin typeface="Montserrat Bold"/>
                  <a:ea typeface="Montserrat Bold"/>
                </a:rPr>
                <a:t>01</a:t>
              </a:r>
              <a:endParaRPr b="0" lang="en-US" sz="4160" spc="-1" strike="noStrike">
                <a:solidFill>
                  <a:srgbClr val="000000"/>
                </a:solidFill>
                <a:latin typeface="Arial"/>
              </a:endParaRPr>
            </a:p>
          </p:txBody>
        </p:sp>
      </p:grpSp>
      <p:grpSp>
        <p:nvGrpSpPr>
          <p:cNvPr id="221" name="Group 47"/>
          <p:cNvGrpSpPr/>
          <p:nvPr/>
        </p:nvGrpSpPr>
        <p:grpSpPr>
          <a:xfrm>
            <a:off x="1337760" y="7005960"/>
            <a:ext cx="1192680" cy="1015920"/>
            <a:chOff x="1337760" y="7005960"/>
            <a:chExt cx="1192680" cy="1015920"/>
          </a:xfrm>
        </p:grpSpPr>
        <p:grpSp>
          <p:nvGrpSpPr>
            <p:cNvPr id="222" name="Group 48"/>
            <p:cNvGrpSpPr/>
            <p:nvPr/>
          </p:nvGrpSpPr>
          <p:grpSpPr>
            <a:xfrm>
              <a:off x="1337760" y="7005960"/>
              <a:ext cx="1192680" cy="1015920"/>
              <a:chOff x="1337760" y="7005960"/>
              <a:chExt cx="1192680" cy="1015920"/>
            </a:xfrm>
          </p:grpSpPr>
          <p:sp>
            <p:nvSpPr>
              <p:cNvPr id="223" name="Freeform 49"/>
              <p:cNvSpPr/>
              <p:nvPr/>
            </p:nvSpPr>
            <p:spPr>
              <a:xfrm>
                <a:off x="1337760" y="7132320"/>
                <a:ext cx="1192680" cy="889560"/>
              </a:xfrm>
              <a:custGeom>
                <a:avLst/>
                <a:gdLst>
                  <a:gd name="textAreaLeft" fmla="*/ 0 w 1192680"/>
                  <a:gd name="textAreaRight" fmla="*/ 1193040 w 1192680"/>
                  <a:gd name="textAreaTop" fmla="*/ 0 h 889560"/>
                  <a:gd name="textAreaBottom" fmla="*/ 889920 h 889560"/>
                </a:gdLst>
                <a:ah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24" name="TextBox 50"/>
              <p:cNvSpPr/>
              <p:nvPr/>
            </p:nvSpPr>
            <p:spPr>
              <a:xfrm>
                <a:off x="1337760" y="7005960"/>
                <a:ext cx="1192680" cy="101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225" name="TextBox 51"/>
            <p:cNvSpPr/>
            <p:nvPr/>
          </p:nvSpPr>
          <p:spPr>
            <a:xfrm>
              <a:off x="1337760" y="7206120"/>
              <a:ext cx="1192680" cy="738360"/>
            </a:xfrm>
            <a:prstGeom prst="rect">
              <a:avLst/>
            </a:prstGeom>
            <a:noFill/>
            <a:ln w="0">
              <a:noFill/>
            </a:ln>
          </p:spPr>
          <p:style>
            <a:lnRef idx="0"/>
            <a:fillRef idx="0"/>
            <a:effectRef idx="0"/>
            <a:fontRef idx="minor"/>
          </p:style>
          <p:txBody>
            <a:bodyPr lIns="0" rIns="0" tIns="0" bIns="0" anchor="t">
              <a:spAutoFit/>
            </a:bodyPr>
            <a:p>
              <a:pPr algn="ctr" defTabSz="914400">
                <a:lnSpc>
                  <a:spcPts val="5817"/>
                </a:lnSpc>
              </a:pPr>
              <a:r>
                <a:rPr b="1" lang="en-US" sz="4160" spc="-1" strike="noStrike">
                  <a:solidFill>
                    <a:srgbClr val="fbfbfc"/>
                  </a:solidFill>
                  <a:latin typeface="Montserrat Bold"/>
                  <a:ea typeface="Montserrat Bold"/>
                </a:rPr>
                <a:t>02</a:t>
              </a:r>
              <a:endParaRPr b="0" lang="en-US" sz="4160" spc="-1" strike="noStrike">
                <a:solidFill>
                  <a:srgbClr val="000000"/>
                </a:solidFill>
                <a:latin typeface="Arial"/>
              </a:endParaRPr>
            </a:p>
          </p:txBody>
        </p:sp>
      </p:grpSp>
      <p:grpSp>
        <p:nvGrpSpPr>
          <p:cNvPr id="226" name="Group 52"/>
          <p:cNvGrpSpPr/>
          <p:nvPr/>
        </p:nvGrpSpPr>
        <p:grpSpPr>
          <a:xfrm>
            <a:off x="1337760" y="8038800"/>
            <a:ext cx="1192680" cy="1015920"/>
            <a:chOff x="1337760" y="8038800"/>
            <a:chExt cx="1192680" cy="1015920"/>
          </a:xfrm>
        </p:grpSpPr>
        <p:grpSp>
          <p:nvGrpSpPr>
            <p:cNvPr id="227" name="Group 53"/>
            <p:cNvGrpSpPr/>
            <p:nvPr/>
          </p:nvGrpSpPr>
          <p:grpSpPr>
            <a:xfrm>
              <a:off x="1337760" y="8038800"/>
              <a:ext cx="1192680" cy="1015920"/>
              <a:chOff x="1337760" y="8038800"/>
              <a:chExt cx="1192680" cy="1015920"/>
            </a:xfrm>
          </p:grpSpPr>
          <p:sp>
            <p:nvSpPr>
              <p:cNvPr id="228" name="Freeform 54"/>
              <p:cNvSpPr/>
              <p:nvPr/>
            </p:nvSpPr>
            <p:spPr>
              <a:xfrm>
                <a:off x="1337760" y="8165160"/>
                <a:ext cx="1192680" cy="889560"/>
              </a:xfrm>
              <a:custGeom>
                <a:avLst/>
                <a:gdLst>
                  <a:gd name="textAreaLeft" fmla="*/ 0 w 1192680"/>
                  <a:gd name="textAreaRight" fmla="*/ 1193040 w 1192680"/>
                  <a:gd name="textAreaTop" fmla="*/ 0 h 889560"/>
                  <a:gd name="textAreaBottom" fmla="*/ 889920 h 889560"/>
                </a:gdLst>
                <a:ah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29" name="TextBox 55"/>
              <p:cNvSpPr/>
              <p:nvPr/>
            </p:nvSpPr>
            <p:spPr>
              <a:xfrm>
                <a:off x="1337760" y="8038800"/>
                <a:ext cx="1192680" cy="101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230" name="TextBox 56"/>
            <p:cNvSpPr/>
            <p:nvPr/>
          </p:nvSpPr>
          <p:spPr>
            <a:xfrm>
              <a:off x="1337760" y="8238600"/>
              <a:ext cx="1192680" cy="738360"/>
            </a:xfrm>
            <a:prstGeom prst="rect">
              <a:avLst/>
            </a:prstGeom>
            <a:noFill/>
            <a:ln w="0">
              <a:noFill/>
            </a:ln>
          </p:spPr>
          <p:style>
            <a:lnRef idx="0"/>
            <a:fillRef idx="0"/>
            <a:effectRef idx="0"/>
            <a:fontRef idx="minor"/>
          </p:style>
          <p:txBody>
            <a:bodyPr lIns="0" rIns="0" tIns="0" bIns="0" anchor="t">
              <a:spAutoFit/>
            </a:bodyPr>
            <a:p>
              <a:pPr algn="ctr" defTabSz="914400">
                <a:lnSpc>
                  <a:spcPts val="5817"/>
                </a:lnSpc>
              </a:pPr>
              <a:r>
                <a:rPr b="1" lang="en-US" sz="4160" spc="-1" strike="noStrike">
                  <a:solidFill>
                    <a:srgbClr val="fbfbfc"/>
                  </a:solidFill>
                  <a:latin typeface="Montserrat Bold"/>
                  <a:ea typeface="Montserrat Bold"/>
                </a:rPr>
                <a:t>03</a:t>
              </a:r>
              <a:endParaRPr b="0" lang="en-US" sz="4160" spc="-1" strike="noStrike">
                <a:solidFill>
                  <a:srgbClr val="000000"/>
                </a:solidFill>
                <a:latin typeface="Arial"/>
              </a:endParaRPr>
            </a:p>
          </p:txBody>
        </p:sp>
      </p:grpSp>
      <p:grpSp>
        <p:nvGrpSpPr>
          <p:cNvPr id="231" name="Group 57"/>
          <p:cNvGrpSpPr/>
          <p:nvPr/>
        </p:nvGrpSpPr>
        <p:grpSpPr>
          <a:xfrm>
            <a:off x="9144000" y="5971680"/>
            <a:ext cx="1192680" cy="1015560"/>
            <a:chOff x="9144000" y="5971680"/>
            <a:chExt cx="1192680" cy="1015560"/>
          </a:xfrm>
        </p:grpSpPr>
        <p:grpSp>
          <p:nvGrpSpPr>
            <p:cNvPr id="232" name="Group 58"/>
            <p:cNvGrpSpPr/>
            <p:nvPr/>
          </p:nvGrpSpPr>
          <p:grpSpPr>
            <a:xfrm>
              <a:off x="9144000" y="5971680"/>
              <a:ext cx="1192680" cy="1015560"/>
              <a:chOff x="9144000" y="5971680"/>
              <a:chExt cx="1192680" cy="1015560"/>
            </a:xfrm>
          </p:grpSpPr>
          <p:sp>
            <p:nvSpPr>
              <p:cNvPr id="233" name="Freeform 59"/>
              <p:cNvSpPr/>
              <p:nvPr/>
            </p:nvSpPr>
            <p:spPr>
              <a:xfrm>
                <a:off x="9144000" y="6097680"/>
                <a:ext cx="1192680" cy="889560"/>
              </a:xfrm>
              <a:custGeom>
                <a:avLst/>
                <a:gdLst>
                  <a:gd name="textAreaLeft" fmla="*/ 0 w 1192680"/>
                  <a:gd name="textAreaRight" fmla="*/ 1193040 w 1192680"/>
                  <a:gd name="textAreaTop" fmla="*/ 0 h 889560"/>
                  <a:gd name="textAreaBottom" fmla="*/ 889920 h 889560"/>
                </a:gdLst>
                <a:ah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34" name="TextBox 60"/>
              <p:cNvSpPr/>
              <p:nvPr/>
            </p:nvSpPr>
            <p:spPr>
              <a:xfrm>
                <a:off x="9144000" y="5971680"/>
                <a:ext cx="1192680" cy="101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235" name="TextBox 61"/>
            <p:cNvSpPr/>
            <p:nvPr/>
          </p:nvSpPr>
          <p:spPr>
            <a:xfrm>
              <a:off x="9144000" y="6171480"/>
              <a:ext cx="1192680" cy="738360"/>
            </a:xfrm>
            <a:prstGeom prst="rect">
              <a:avLst/>
            </a:prstGeom>
            <a:noFill/>
            <a:ln w="0">
              <a:noFill/>
            </a:ln>
          </p:spPr>
          <p:style>
            <a:lnRef idx="0"/>
            <a:fillRef idx="0"/>
            <a:effectRef idx="0"/>
            <a:fontRef idx="minor"/>
          </p:style>
          <p:txBody>
            <a:bodyPr lIns="0" rIns="0" tIns="0" bIns="0" anchor="t">
              <a:spAutoFit/>
            </a:bodyPr>
            <a:p>
              <a:pPr algn="ctr" defTabSz="914400">
                <a:lnSpc>
                  <a:spcPts val="5817"/>
                </a:lnSpc>
              </a:pPr>
              <a:r>
                <a:rPr b="1" lang="en-US" sz="4160" spc="-1" strike="noStrike">
                  <a:solidFill>
                    <a:srgbClr val="fbfbfc"/>
                  </a:solidFill>
                  <a:latin typeface="Montserrat Bold"/>
                  <a:ea typeface="Montserrat Bold"/>
                </a:rPr>
                <a:t>04</a:t>
              </a:r>
              <a:endParaRPr b="0" lang="en-US" sz="4160" spc="-1" strike="noStrike">
                <a:solidFill>
                  <a:srgbClr val="000000"/>
                </a:solidFill>
                <a:latin typeface="Arial"/>
              </a:endParaRPr>
            </a:p>
          </p:txBody>
        </p:sp>
      </p:grpSp>
      <p:grpSp>
        <p:nvGrpSpPr>
          <p:cNvPr id="236" name="Group 62"/>
          <p:cNvGrpSpPr/>
          <p:nvPr/>
        </p:nvGrpSpPr>
        <p:grpSpPr>
          <a:xfrm>
            <a:off x="9144000" y="7007760"/>
            <a:ext cx="1192680" cy="1015560"/>
            <a:chOff x="9144000" y="7007760"/>
            <a:chExt cx="1192680" cy="1015560"/>
          </a:xfrm>
        </p:grpSpPr>
        <p:grpSp>
          <p:nvGrpSpPr>
            <p:cNvPr id="237" name="Group 63"/>
            <p:cNvGrpSpPr/>
            <p:nvPr/>
          </p:nvGrpSpPr>
          <p:grpSpPr>
            <a:xfrm>
              <a:off x="9144000" y="7007760"/>
              <a:ext cx="1192680" cy="1015560"/>
              <a:chOff x="9144000" y="7007760"/>
              <a:chExt cx="1192680" cy="1015560"/>
            </a:xfrm>
          </p:grpSpPr>
          <p:sp>
            <p:nvSpPr>
              <p:cNvPr id="238" name="Freeform 64"/>
              <p:cNvSpPr/>
              <p:nvPr/>
            </p:nvSpPr>
            <p:spPr>
              <a:xfrm>
                <a:off x="9144000" y="7133760"/>
                <a:ext cx="1192680" cy="889560"/>
              </a:xfrm>
              <a:custGeom>
                <a:avLst/>
                <a:gdLst>
                  <a:gd name="textAreaLeft" fmla="*/ 0 w 1192680"/>
                  <a:gd name="textAreaRight" fmla="*/ 1193040 w 1192680"/>
                  <a:gd name="textAreaTop" fmla="*/ 0 h 889560"/>
                  <a:gd name="textAreaBottom" fmla="*/ 889920 h 889560"/>
                </a:gdLst>
                <a:ah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39" name="TextBox 65"/>
              <p:cNvSpPr/>
              <p:nvPr/>
            </p:nvSpPr>
            <p:spPr>
              <a:xfrm>
                <a:off x="9144000" y="7007760"/>
                <a:ext cx="1192680" cy="101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240" name="TextBox 66"/>
            <p:cNvSpPr/>
            <p:nvPr/>
          </p:nvSpPr>
          <p:spPr>
            <a:xfrm>
              <a:off x="9144000" y="7207560"/>
              <a:ext cx="1192680" cy="738360"/>
            </a:xfrm>
            <a:prstGeom prst="rect">
              <a:avLst/>
            </a:prstGeom>
            <a:noFill/>
            <a:ln w="0">
              <a:noFill/>
            </a:ln>
          </p:spPr>
          <p:style>
            <a:lnRef idx="0"/>
            <a:fillRef idx="0"/>
            <a:effectRef idx="0"/>
            <a:fontRef idx="minor"/>
          </p:style>
          <p:txBody>
            <a:bodyPr lIns="0" rIns="0" tIns="0" bIns="0" anchor="t">
              <a:spAutoFit/>
            </a:bodyPr>
            <a:p>
              <a:pPr algn="ctr" defTabSz="914400">
                <a:lnSpc>
                  <a:spcPts val="5817"/>
                </a:lnSpc>
              </a:pPr>
              <a:r>
                <a:rPr b="1" lang="en-US" sz="4160" spc="-1" strike="noStrike">
                  <a:solidFill>
                    <a:srgbClr val="fbfbfc"/>
                  </a:solidFill>
                  <a:latin typeface="Montserrat Bold"/>
                  <a:ea typeface="Montserrat Bold"/>
                </a:rPr>
                <a:t>05</a:t>
              </a:r>
              <a:endParaRPr b="0" lang="en-US" sz="4160" spc="-1" strike="noStrike">
                <a:solidFill>
                  <a:srgbClr val="000000"/>
                </a:solidFill>
                <a:latin typeface="Arial"/>
              </a:endParaRPr>
            </a:p>
          </p:txBody>
        </p:sp>
      </p:grpSp>
      <p:grpSp>
        <p:nvGrpSpPr>
          <p:cNvPr id="241" name="Group 67"/>
          <p:cNvGrpSpPr/>
          <p:nvPr/>
        </p:nvGrpSpPr>
        <p:grpSpPr>
          <a:xfrm>
            <a:off x="9144000" y="8040600"/>
            <a:ext cx="1192680" cy="1015560"/>
            <a:chOff x="9144000" y="8040600"/>
            <a:chExt cx="1192680" cy="1015560"/>
          </a:xfrm>
        </p:grpSpPr>
        <p:grpSp>
          <p:nvGrpSpPr>
            <p:cNvPr id="242" name="Group 68"/>
            <p:cNvGrpSpPr/>
            <p:nvPr/>
          </p:nvGrpSpPr>
          <p:grpSpPr>
            <a:xfrm>
              <a:off x="9144000" y="8040600"/>
              <a:ext cx="1192680" cy="1015560"/>
              <a:chOff x="9144000" y="8040600"/>
              <a:chExt cx="1192680" cy="1015560"/>
            </a:xfrm>
          </p:grpSpPr>
          <p:sp>
            <p:nvSpPr>
              <p:cNvPr id="243" name="Freeform 69"/>
              <p:cNvSpPr/>
              <p:nvPr/>
            </p:nvSpPr>
            <p:spPr>
              <a:xfrm>
                <a:off x="9144000" y="8166600"/>
                <a:ext cx="1192680" cy="889560"/>
              </a:xfrm>
              <a:custGeom>
                <a:avLst/>
                <a:gdLst>
                  <a:gd name="textAreaLeft" fmla="*/ 0 w 1192680"/>
                  <a:gd name="textAreaRight" fmla="*/ 1193040 w 1192680"/>
                  <a:gd name="textAreaTop" fmla="*/ 0 h 889560"/>
                  <a:gd name="textAreaBottom" fmla="*/ 889920 h 889560"/>
                </a:gdLst>
                <a:ah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44" name="TextBox 70"/>
              <p:cNvSpPr/>
              <p:nvPr/>
            </p:nvSpPr>
            <p:spPr>
              <a:xfrm>
                <a:off x="9144000" y="8040600"/>
                <a:ext cx="1192680" cy="101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245" name="TextBox 71"/>
            <p:cNvSpPr/>
            <p:nvPr/>
          </p:nvSpPr>
          <p:spPr>
            <a:xfrm>
              <a:off x="9144000" y="8240400"/>
              <a:ext cx="1192680" cy="738360"/>
            </a:xfrm>
            <a:prstGeom prst="rect">
              <a:avLst/>
            </a:prstGeom>
            <a:noFill/>
            <a:ln w="0">
              <a:noFill/>
            </a:ln>
          </p:spPr>
          <p:style>
            <a:lnRef idx="0"/>
            <a:fillRef idx="0"/>
            <a:effectRef idx="0"/>
            <a:fontRef idx="minor"/>
          </p:style>
          <p:txBody>
            <a:bodyPr lIns="0" rIns="0" tIns="0" bIns="0" anchor="t">
              <a:spAutoFit/>
            </a:bodyPr>
            <a:p>
              <a:pPr algn="ctr" defTabSz="914400">
                <a:lnSpc>
                  <a:spcPts val="5817"/>
                </a:lnSpc>
              </a:pPr>
              <a:r>
                <a:rPr b="1" lang="en-US" sz="4160" spc="-1" strike="noStrike">
                  <a:solidFill>
                    <a:srgbClr val="fbfbfc"/>
                  </a:solidFill>
                  <a:latin typeface="Montserrat Bold"/>
                  <a:ea typeface="Montserrat Bold"/>
                </a:rPr>
                <a:t>06</a:t>
              </a:r>
              <a:endParaRPr b="0" lang="en-US" sz="4160" spc="-1" strike="noStrike">
                <a:solidFill>
                  <a:srgbClr val="000000"/>
                </a:solidFill>
                <a:latin typeface="Arial"/>
              </a:endParaRPr>
            </a:p>
          </p:txBody>
        </p:sp>
      </p:grpSp>
      <p:sp>
        <p:nvSpPr>
          <p:cNvPr id="246" name="TextBox 72"/>
          <p:cNvSpPr/>
          <p:nvPr/>
        </p:nvSpPr>
        <p:spPr>
          <a:xfrm>
            <a:off x="1028880" y="480600"/>
            <a:ext cx="386784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Sommaire</a:t>
            </a:r>
            <a:endParaRPr b="0" lang="en-US" sz="3170" spc="-1" strike="noStrike">
              <a:solidFill>
                <a:srgbClr val="000000"/>
              </a:solidFill>
              <a:latin typeface="Arial"/>
            </a:endParaRPr>
          </a:p>
        </p:txBody>
      </p:sp>
      <p:sp>
        <p:nvSpPr>
          <p:cNvPr id="247" name="TextBox 73"/>
          <p:cNvSpPr/>
          <p:nvPr/>
        </p:nvSpPr>
        <p:spPr>
          <a:xfrm>
            <a:off x="2840040" y="6162840"/>
            <a:ext cx="4515840" cy="705240"/>
          </a:xfrm>
          <a:prstGeom prst="rect">
            <a:avLst/>
          </a:prstGeom>
          <a:noFill/>
          <a:ln w="0">
            <a:noFill/>
          </a:ln>
        </p:spPr>
        <p:style>
          <a:lnRef idx="0"/>
          <a:fillRef idx="0"/>
          <a:effectRef idx="0"/>
          <a:fontRef idx="minor"/>
        </p:style>
        <p:txBody>
          <a:bodyPr lIns="0" rIns="0" tIns="0" bIns="0" anchor="t">
            <a:spAutoFit/>
          </a:bodyPr>
          <a:p>
            <a:pPr defTabSz="914400">
              <a:lnSpc>
                <a:spcPts val="5556"/>
              </a:lnSpc>
            </a:pPr>
            <a:r>
              <a:rPr b="1" lang="en-US" sz="3970" spc="-1" strike="noStrike">
                <a:solidFill>
                  <a:srgbClr val="ad623c"/>
                </a:solidFill>
                <a:latin typeface="Montserrat Medium"/>
                <a:ea typeface="Montserrat Medium"/>
              </a:rPr>
              <a:t>Introduction</a:t>
            </a:r>
            <a:endParaRPr b="0" lang="en-US" sz="3970" spc="-1" strike="noStrike">
              <a:solidFill>
                <a:srgbClr val="000000"/>
              </a:solidFill>
              <a:latin typeface="Arial"/>
            </a:endParaRPr>
          </a:p>
        </p:txBody>
      </p:sp>
      <p:sp>
        <p:nvSpPr>
          <p:cNvPr id="248" name="TextBox 74"/>
          <p:cNvSpPr/>
          <p:nvPr/>
        </p:nvSpPr>
        <p:spPr>
          <a:xfrm>
            <a:off x="2840040" y="7220520"/>
            <a:ext cx="6153840" cy="705240"/>
          </a:xfrm>
          <a:prstGeom prst="rect">
            <a:avLst/>
          </a:prstGeom>
          <a:noFill/>
          <a:ln w="0">
            <a:noFill/>
          </a:ln>
        </p:spPr>
        <p:style>
          <a:lnRef idx="0"/>
          <a:fillRef idx="0"/>
          <a:effectRef idx="0"/>
          <a:fontRef idx="minor"/>
        </p:style>
        <p:txBody>
          <a:bodyPr lIns="0" rIns="0" tIns="0" bIns="0" anchor="t">
            <a:spAutoFit/>
          </a:bodyPr>
          <a:p>
            <a:pPr defTabSz="914400">
              <a:lnSpc>
                <a:spcPts val="5556"/>
              </a:lnSpc>
            </a:pPr>
            <a:r>
              <a:rPr b="1" lang="en-US" sz="3970" spc="-1" strike="noStrike">
                <a:solidFill>
                  <a:srgbClr val="ad623c"/>
                </a:solidFill>
                <a:latin typeface="Montserrat Medium"/>
                <a:ea typeface="Montserrat Medium"/>
              </a:rPr>
              <a:t>Computer vision ? </a:t>
            </a:r>
            <a:endParaRPr b="0" lang="en-US" sz="3970" spc="-1" strike="noStrike">
              <a:solidFill>
                <a:srgbClr val="000000"/>
              </a:solidFill>
              <a:latin typeface="Arial"/>
            </a:endParaRPr>
          </a:p>
        </p:txBody>
      </p:sp>
      <p:sp>
        <p:nvSpPr>
          <p:cNvPr id="249" name="TextBox 75"/>
          <p:cNvSpPr/>
          <p:nvPr/>
        </p:nvSpPr>
        <p:spPr>
          <a:xfrm>
            <a:off x="2840040" y="8233200"/>
            <a:ext cx="4988520" cy="705240"/>
          </a:xfrm>
          <a:prstGeom prst="rect">
            <a:avLst/>
          </a:prstGeom>
          <a:noFill/>
          <a:ln w="0">
            <a:noFill/>
          </a:ln>
        </p:spPr>
        <p:style>
          <a:lnRef idx="0"/>
          <a:fillRef idx="0"/>
          <a:effectRef idx="0"/>
          <a:fontRef idx="minor"/>
        </p:style>
        <p:txBody>
          <a:bodyPr lIns="0" rIns="0" tIns="0" bIns="0" anchor="t">
            <a:spAutoFit/>
          </a:bodyPr>
          <a:p>
            <a:pPr defTabSz="914400">
              <a:lnSpc>
                <a:spcPts val="5556"/>
              </a:lnSpc>
            </a:pPr>
            <a:r>
              <a:rPr b="1" lang="en-US" sz="3970" spc="-1" strike="noStrike">
                <a:solidFill>
                  <a:srgbClr val="ad623c"/>
                </a:solidFill>
                <a:latin typeface="Montserrat Medium"/>
                <a:ea typeface="Montserrat Medium"/>
              </a:rPr>
              <a:t>Avantages Limites</a:t>
            </a:r>
            <a:endParaRPr b="0" lang="en-US" sz="3970" spc="-1" strike="noStrike">
              <a:solidFill>
                <a:srgbClr val="000000"/>
              </a:solidFill>
              <a:latin typeface="Arial"/>
            </a:endParaRPr>
          </a:p>
        </p:txBody>
      </p:sp>
      <p:sp>
        <p:nvSpPr>
          <p:cNvPr id="250" name="TextBox 76"/>
          <p:cNvSpPr/>
          <p:nvPr/>
        </p:nvSpPr>
        <p:spPr>
          <a:xfrm>
            <a:off x="10918080" y="6162840"/>
            <a:ext cx="4515840" cy="705240"/>
          </a:xfrm>
          <a:prstGeom prst="rect">
            <a:avLst/>
          </a:prstGeom>
          <a:noFill/>
          <a:ln w="0">
            <a:noFill/>
          </a:ln>
        </p:spPr>
        <p:style>
          <a:lnRef idx="0"/>
          <a:fillRef idx="0"/>
          <a:effectRef idx="0"/>
          <a:fontRef idx="minor"/>
        </p:style>
        <p:txBody>
          <a:bodyPr lIns="0" rIns="0" tIns="0" bIns="0" anchor="t">
            <a:spAutoFit/>
          </a:bodyPr>
          <a:p>
            <a:pPr defTabSz="914400">
              <a:lnSpc>
                <a:spcPts val="5556"/>
              </a:lnSpc>
            </a:pPr>
            <a:r>
              <a:rPr b="1" lang="en-US" sz="3970" spc="-1" strike="noStrike">
                <a:solidFill>
                  <a:srgbClr val="ad623c"/>
                </a:solidFill>
                <a:latin typeface="Montserrat Medium"/>
                <a:ea typeface="Montserrat Medium"/>
              </a:rPr>
              <a:t>Fonctionnement  </a:t>
            </a:r>
            <a:endParaRPr b="0" lang="en-US" sz="3970" spc="-1" strike="noStrike">
              <a:solidFill>
                <a:srgbClr val="000000"/>
              </a:solidFill>
              <a:latin typeface="Arial"/>
            </a:endParaRPr>
          </a:p>
        </p:txBody>
      </p:sp>
      <p:sp>
        <p:nvSpPr>
          <p:cNvPr id="251" name="TextBox 77"/>
          <p:cNvSpPr/>
          <p:nvPr/>
        </p:nvSpPr>
        <p:spPr>
          <a:xfrm>
            <a:off x="10918080" y="7220520"/>
            <a:ext cx="5548320" cy="705240"/>
          </a:xfrm>
          <a:prstGeom prst="rect">
            <a:avLst/>
          </a:prstGeom>
          <a:noFill/>
          <a:ln w="0">
            <a:noFill/>
          </a:ln>
        </p:spPr>
        <p:style>
          <a:lnRef idx="0"/>
          <a:fillRef idx="0"/>
          <a:effectRef idx="0"/>
          <a:fontRef idx="minor"/>
        </p:style>
        <p:txBody>
          <a:bodyPr lIns="0" rIns="0" tIns="0" bIns="0" anchor="t">
            <a:spAutoFit/>
          </a:bodyPr>
          <a:p>
            <a:pPr defTabSz="914400">
              <a:lnSpc>
                <a:spcPts val="5556"/>
              </a:lnSpc>
            </a:pPr>
            <a:r>
              <a:rPr b="1" lang="en-US" sz="3970" spc="-1" strike="noStrike">
                <a:solidFill>
                  <a:srgbClr val="ad623c"/>
                </a:solidFill>
                <a:latin typeface="Montserrat Medium"/>
                <a:ea typeface="Montserrat Medium"/>
              </a:rPr>
              <a:t>Exemple pratique </a:t>
            </a:r>
            <a:endParaRPr b="0" lang="en-US" sz="3970" spc="-1" strike="noStrike">
              <a:solidFill>
                <a:srgbClr val="000000"/>
              </a:solidFill>
              <a:latin typeface="Arial"/>
            </a:endParaRPr>
          </a:p>
        </p:txBody>
      </p:sp>
      <p:sp>
        <p:nvSpPr>
          <p:cNvPr id="252" name="TextBox 78"/>
          <p:cNvSpPr/>
          <p:nvPr/>
        </p:nvSpPr>
        <p:spPr>
          <a:xfrm>
            <a:off x="10918080" y="8233200"/>
            <a:ext cx="4515840" cy="705240"/>
          </a:xfrm>
          <a:prstGeom prst="rect">
            <a:avLst/>
          </a:prstGeom>
          <a:noFill/>
          <a:ln w="0">
            <a:noFill/>
          </a:ln>
        </p:spPr>
        <p:style>
          <a:lnRef idx="0"/>
          <a:fillRef idx="0"/>
          <a:effectRef idx="0"/>
          <a:fontRef idx="minor"/>
        </p:style>
        <p:txBody>
          <a:bodyPr lIns="0" rIns="0" tIns="0" bIns="0" anchor="t">
            <a:spAutoFit/>
          </a:bodyPr>
          <a:p>
            <a:pPr defTabSz="914400">
              <a:lnSpc>
                <a:spcPts val="5556"/>
              </a:lnSpc>
            </a:pPr>
            <a:r>
              <a:rPr b="1" lang="en-US" sz="3970" spc="-1" strike="noStrike">
                <a:solidFill>
                  <a:srgbClr val="ad623c"/>
                </a:solidFill>
                <a:latin typeface="Montserrat Medium"/>
                <a:ea typeface="Montserrat Medium"/>
              </a:rPr>
              <a:t>Conclusion</a:t>
            </a:r>
            <a:endParaRPr b="0" lang="en-US" sz="3970" spc="-1" strike="noStrike">
              <a:solidFill>
                <a:srgbClr val="000000"/>
              </a:solidFill>
              <a:latin typeface="Arial"/>
            </a:endParaRPr>
          </a:p>
        </p:txBody>
      </p:sp>
      <p:sp>
        <p:nvSpPr>
          <p:cNvPr id="253" name="Freeform 79"/>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54" name="Group 2"/>
          <p:cNvGrpSpPr/>
          <p:nvPr/>
        </p:nvGrpSpPr>
        <p:grpSpPr>
          <a:xfrm>
            <a:off x="3199680" y="-928440"/>
            <a:ext cx="12143160" cy="12143160"/>
            <a:chOff x="3199680" y="-928440"/>
            <a:chExt cx="12143160" cy="12143160"/>
          </a:xfrm>
        </p:grpSpPr>
        <p:sp>
          <p:nvSpPr>
            <p:cNvPr id="255" name="Freeform 3"/>
            <p:cNvSpPr/>
            <p:nvPr/>
          </p:nvSpPr>
          <p:spPr>
            <a:xfrm>
              <a:off x="3199680" y="-928440"/>
              <a:ext cx="12143160" cy="12143160"/>
            </a:xfrm>
            <a:custGeom>
              <a:avLst/>
              <a:gdLst>
                <a:gd name="textAreaLeft" fmla="*/ 0 w 12143160"/>
                <a:gd name="textAreaRight" fmla="*/ 12143520 w 12143160"/>
                <a:gd name="textAreaTop" fmla="*/ 0 h 12143160"/>
                <a:gd name="textAreaBottom" fmla="*/ 12143520 h 1214316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
              <a:solidFill>
                <a:srgbClr val="ad623c"/>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56" name="TextBox 4"/>
            <p:cNvSpPr/>
            <p:nvPr/>
          </p:nvSpPr>
          <p:spPr>
            <a:xfrm>
              <a:off x="4338360" y="-358920"/>
              <a:ext cx="9866160" cy="104356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257" name="Group 5"/>
          <p:cNvGrpSpPr/>
          <p:nvPr/>
        </p:nvGrpSpPr>
        <p:grpSpPr>
          <a:xfrm>
            <a:off x="3854880" y="-273240"/>
            <a:ext cx="10832760" cy="10832760"/>
            <a:chOff x="3854880" y="-273240"/>
            <a:chExt cx="10832760" cy="10832760"/>
          </a:xfrm>
        </p:grpSpPr>
        <p:sp>
          <p:nvSpPr>
            <p:cNvPr id="258" name="Freeform 6"/>
            <p:cNvSpPr/>
            <p:nvPr/>
          </p:nvSpPr>
          <p:spPr>
            <a:xfrm>
              <a:off x="3854880" y="-273240"/>
              <a:ext cx="10832760" cy="10832760"/>
            </a:xfrm>
            <a:custGeom>
              <a:avLst/>
              <a:gdLst>
                <a:gd name="textAreaLeft" fmla="*/ 0 w 10832760"/>
                <a:gd name="textAreaRight" fmla="*/ 10833120 w 10832760"/>
                <a:gd name="textAreaTop" fmla="*/ 0 h 10832760"/>
                <a:gd name="textAreaBottom" fmla="*/ 10833120 h 1083276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fbfc"/>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59" name="TextBox 7"/>
            <p:cNvSpPr/>
            <p:nvPr/>
          </p:nvSpPr>
          <p:spPr>
            <a:xfrm>
              <a:off x="4870440" y="234720"/>
              <a:ext cx="8801640" cy="93096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260" name="Group 8"/>
          <p:cNvGrpSpPr/>
          <p:nvPr/>
        </p:nvGrpSpPr>
        <p:grpSpPr>
          <a:xfrm>
            <a:off x="-1309320" y="1241280"/>
            <a:ext cx="5227200" cy="5227200"/>
            <a:chOff x="-1309320" y="1241280"/>
            <a:chExt cx="5227200" cy="5227200"/>
          </a:xfrm>
        </p:grpSpPr>
        <p:sp>
          <p:nvSpPr>
            <p:cNvPr id="261" name="Freeform 9"/>
            <p:cNvSpPr/>
            <p:nvPr/>
          </p:nvSpPr>
          <p:spPr>
            <a:xfrm>
              <a:off x="-1309320" y="1241280"/>
              <a:ext cx="5227200" cy="5227200"/>
            </a:xfrm>
            <a:custGeom>
              <a:avLst/>
              <a:gdLst>
                <a:gd name="textAreaLeft" fmla="*/ 0 w 5227200"/>
                <a:gd name="textAreaRight" fmla="*/ 5227560 w 5227200"/>
                <a:gd name="textAreaTop" fmla="*/ 0 h 5227200"/>
                <a:gd name="textAreaBottom" fmla="*/ 5227560 h 522720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262" name="Group 10"/>
          <p:cNvGrpSpPr/>
          <p:nvPr/>
        </p:nvGrpSpPr>
        <p:grpSpPr>
          <a:xfrm>
            <a:off x="14369760" y="5059440"/>
            <a:ext cx="5227200" cy="5227200"/>
            <a:chOff x="14369760" y="5059440"/>
            <a:chExt cx="5227200" cy="5227200"/>
          </a:xfrm>
        </p:grpSpPr>
        <p:sp>
          <p:nvSpPr>
            <p:cNvPr id="263" name="Freeform 11"/>
            <p:cNvSpPr/>
            <p:nvPr/>
          </p:nvSpPr>
          <p:spPr>
            <a:xfrm>
              <a:off x="14369760" y="5059440"/>
              <a:ext cx="5227200" cy="5227200"/>
            </a:xfrm>
            <a:custGeom>
              <a:avLst/>
              <a:gdLst>
                <a:gd name="textAreaLeft" fmla="*/ 0 w 5227200"/>
                <a:gd name="textAreaRight" fmla="*/ 5227560 w 5227200"/>
                <a:gd name="textAreaTop" fmla="*/ 0 h 5227200"/>
                <a:gd name="textAreaBottom" fmla="*/ 5227560 h 522720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264" name="Group 12"/>
          <p:cNvGrpSpPr/>
          <p:nvPr/>
        </p:nvGrpSpPr>
        <p:grpSpPr>
          <a:xfrm>
            <a:off x="2741760" y="8342280"/>
            <a:ext cx="915840" cy="915840"/>
            <a:chOff x="2741760" y="8342280"/>
            <a:chExt cx="915840" cy="915840"/>
          </a:xfrm>
        </p:grpSpPr>
        <p:sp>
          <p:nvSpPr>
            <p:cNvPr id="265" name="Freeform 13"/>
            <p:cNvSpPr/>
            <p:nvPr/>
          </p:nvSpPr>
          <p:spPr>
            <a:xfrm>
              <a:off x="2741760" y="8342280"/>
              <a:ext cx="915840" cy="915840"/>
            </a:xfrm>
            <a:custGeom>
              <a:avLst/>
              <a:gdLst>
                <a:gd name="textAreaLeft" fmla="*/ 0 w 915840"/>
                <a:gd name="textAreaRight" fmla="*/ 916200 w 915840"/>
                <a:gd name="textAreaTop" fmla="*/ 0 h 915840"/>
                <a:gd name="textAreaBottom" fmla="*/ 916200 h 91584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6" name="TextBox 14"/>
            <p:cNvSpPr/>
            <p:nvPr/>
          </p:nvSpPr>
          <p:spPr>
            <a:xfrm>
              <a:off x="2827440" y="8385120"/>
              <a:ext cx="744120" cy="7869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267" name="Group 15"/>
          <p:cNvGrpSpPr/>
          <p:nvPr/>
        </p:nvGrpSpPr>
        <p:grpSpPr>
          <a:xfrm>
            <a:off x="14103000" y="443520"/>
            <a:ext cx="585000" cy="585000"/>
            <a:chOff x="14103000" y="443520"/>
            <a:chExt cx="585000" cy="585000"/>
          </a:xfrm>
        </p:grpSpPr>
        <p:sp>
          <p:nvSpPr>
            <p:cNvPr id="268" name="Freeform 16"/>
            <p:cNvSpPr/>
            <p:nvPr/>
          </p:nvSpPr>
          <p:spPr>
            <a:xfrm>
              <a:off x="14103000" y="443520"/>
              <a:ext cx="585000" cy="585000"/>
            </a:xfrm>
            <a:custGeom>
              <a:avLst/>
              <a:gdLst>
                <a:gd name="textAreaLeft" fmla="*/ 0 w 585000"/>
                <a:gd name="textAreaRight" fmla="*/ 585360 w 585000"/>
                <a:gd name="textAreaTop" fmla="*/ 0 h 585000"/>
                <a:gd name="textAreaBottom" fmla="*/ 585360 h 58500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9" name="TextBox 17"/>
            <p:cNvSpPr/>
            <p:nvPr/>
          </p:nvSpPr>
          <p:spPr>
            <a:xfrm>
              <a:off x="14157720" y="470880"/>
              <a:ext cx="475200" cy="502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270" name="TextBox 18"/>
          <p:cNvSpPr/>
          <p:nvPr/>
        </p:nvSpPr>
        <p:spPr>
          <a:xfrm>
            <a:off x="4199400" y="1930320"/>
            <a:ext cx="10032480" cy="6219720"/>
          </a:xfrm>
          <a:prstGeom prst="rect">
            <a:avLst/>
          </a:prstGeom>
          <a:noFill/>
          <a:ln w="0">
            <a:noFill/>
          </a:ln>
        </p:spPr>
        <p:style>
          <a:lnRef idx="0"/>
          <a:fillRef idx="0"/>
          <a:effectRef idx="0"/>
          <a:fontRef idx="minor"/>
        </p:style>
        <p:txBody>
          <a:bodyPr lIns="0" rIns="0" tIns="0" bIns="0" anchor="t">
            <a:spAutoFit/>
          </a:bodyPr>
          <a:p>
            <a:pPr algn="just" defTabSz="914400">
              <a:lnSpc>
                <a:spcPts val="3498"/>
              </a:lnSpc>
            </a:pPr>
            <a:r>
              <a:rPr b="1" lang="en-US" sz="2500" spc="-1" strike="noStrike">
                <a:solidFill>
                  <a:srgbClr val="000000"/>
                </a:solidFill>
                <a:latin typeface="Montserrat Bold"/>
                <a:ea typeface="Montserrat Bold"/>
              </a:rPr>
              <a:t>L’intelligence artificielle (</a:t>
            </a:r>
            <a:r>
              <a:rPr b="1" lang="en-US" sz="2500" spc="-1" strike="noStrike">
                <a:solidFill>
                  <a:srgbClr val="ad623c"/>
                </a:solidFill>
                <a:latin typeface="Montserrat Bold"/>
                <a:ea typeface="Montserrat Bold"/>
              </a:rPr>
              <a:t>IA</a:t>
            </a:r>
            <a:r>
              <a:rPr b="1" lang="en-US" sz="2500" spc="-1" strike="noStrike">
                <a:solidFill>
                  <a:srgbClr val="000000"/>
                </a:solidFill>
                <a:latin typeface="Montserrat Bold"/>
                <a:ea typeface="Montserrat Bold"/>
              </a:rPr>
              <a:t>) est aujourd’hui une technologie omniprésente, transformant des domaines aussi variés que le multimédia , l’éducation ,la santé, les transports ou encore l'industrie . Elle repose sur l’idée d’imiter l’intelligence humaine, permettant à des machines d’apprendre, de comprendre et d’agir de manière autonome.</a:t>
            </a:r>
            <a:endParaRPr b="0" lang="en-US" sz="2500" spc="-1" strike="noStrike">
              <a:solidFill>
                <a:srgbClr val="000000"/>
              </a:solidFill>
              <a:latin typeface="Arial"/>
            </a:endParaRPr>
          </a:p>
          <a:p>
            <a:pPr algn="just" defTabSz="914400">
              <a:lnSpc>
                <a:spcPts val="3498"/>
              </a:lnSpc>
            </a:pPr>
            <a:endParaRPr b="0" lang="en-US" sz="2500" spc="-1" strike="noStrike">
              <a:solidFill>
                <a:srgbClr val="000000"/>
              </a:solidFill>
              <a:latin typeface="Arial"/>
            </a:endParaRPr>
          </a:p>
          <a:p>
            <a:pPr algn="just" defTabSz="914400">
              <a:lnSpc>
                <a:spcPts val="3498"/>
              </a:lnSpc>
            </a:pPr>
            <a:r>
              <a:rPr b="1" lang="en-US" sz="2500" spc="-1" strike="noStrike">
                <a:solidFill>
                  <a:srgbClr val="000000"/>
                </a:solidFill>
                <a:latin typeface="Montserrat Bold"/>
                <a:ea typeface="Montserrat Bold"/>
              </a:rPr>
              <a:t>Parmi les multiples branches de l’IA, la computer vision (vision par ordinateur) se distingue par son objectif ambitieux : donner aux machines la capacité de voir et d’interpréter le monde visuel, tout comme un être humain. Dans ce mini cours , nous allons explorer cette technologie fascinante , en commençant par répondre à une question essentielle : </a:t>
            </a:r>
            <a:r>
              <a:rPr b="1" lang="en-US" sz="2500" spc="-1" strike="noStrike">
                <a:solidFill>
                  <a:srgbClr val="ad623c"/>
                </a:solidFill>
                <a:latin typeface="Montserrat Bold"/>
                <a:ea typeface="Montserrat Bold"/>
              </a:rPr>
              <a:t>Qu’est-ce que la Computer Vision ?</a:t>
            </a:r>
            <a:endParaRPr b="0" lang="en-US" sz="2500" spc="-1" strike="noStrike">
              <a:solidFill>
                <a:srgbClr val="000000"/>
              </a:solidFill>
              <a:latin typeface="Arial"/>
            </a:endParaRPr>
          </a:p>
        </p:txBody>
      </p:sp>
      <p:sp>
        <p:nvSpPr>
          <p:cNvPr id="271" name="TextBox 19"/>
          <p:cNvSpPr/>
          <p:nvPr/>
        </p:nvSpPr>
        <p:spPr>
          <a:xfrm>
            <a:off x="5518440" y="648720"/>
            <a:ext cx="7161840" cy="754920"/>
          </a:xfrm>
          <a:prstGeom prst="rect">
            <a:avLst/>
          </a:prstGeom>
          <a:noFill/>
          <a:ln w="0">
            <a:noFill/>
          </a:ln>
        </p:spPr>
        <p:style>
          <a:lnRef idx="0"/>
          <a:fillRef idx="0"/>
          <a:effectRef idx="0"/>
          <a:fontRef idx="minor"/>
        </p:style>
        <p:txBody>
          <a:bodyPr lIns="0" rIns="0" tIns="0" bIns="0" anchor="t">
            <a:spAutoFit/>
          </a:bodyPr>
          <a:p>
            <a:pPr algn="ctr" defTabSz="914400">
              <a:lnSpc>
                <a:spcPts val="5941"/>
              </a:lnSpc>
            </a:pPr>
            <a:r>
              <a:rPr b="1" lang="en-US" sz="5500" spc="-1" strike="noStrike">
                <a:solidFill>
                  <a:srgbClr val="ad623c"/>
                </a:solidFill>
                <a:latin typeface="Montserrat Bold"/>
                <a:ea typeface="Montserrat Bold"/>
              </a:rPr>
              <a:t>INTRODUCTION </a:t>
            </a:r>
            <a:endParaRPr b="0" lang="en-US" sz="5500" spc="-1" strike="noStrike">
              <a:solidFill>
                <a:srgbClr val="000000"/>
              </a:solidFill>
              <a:latin typeface="Arial"/>
            </a:endParaRPr>
          </a:p>
        </p:txBody>
      </p:sp>
      <p:sp>
        <p:nvSpPr>
          <p:cNvPr id="272" name="Freeform 20"/>
          <p:cNvSpPr/>
          <p:nvPr/>
        </p:nvSpPr>
        <p:spPr>
          <a:xfrm>
            <a:off x="1701180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c"/>
        </a:solidFill>
      </p:bgPr>
    </p:bg>
    <p:spTree>
      <p:nvGrpSpPr>
        <p:cNvPr id="1" name=""/>
        <p:cNvGrpSpPr/>
        <p:nvPr/>
      </p:nvGrpSpPr>
      <p:grpSpPr>
        <a:xfrm>
          <a:off x="0" y="0"/>
          <a:ext cx="0" cy="0"/>
          <a:chOff x="0" y="0"/>
          <a:chExt cx="0" cy="0"/>
        </a:xfrm>
      </p:grpSpPr>
      <p:grpSp>
        <p:nvGrpSpPr>
          <p:cNvPr id="273" name="Group 2"/>
          <p:cNvGrpSpPr/>
          <p:nvPr/>
        </p:nvGrpSpPr>
        <p:grpSpPr>
          <a:xfrm>
            <a:off x="15648120" y="557640"/>
            <a:ext cx="1140840" cy="470880"/>
            <a:chOff x="15648120" y="557640"/>
            <a:chExt cx="1140840" cy="470880"/>
          </a:xfrm>
        </p:grpSpPr>
        <p:grpSp>
          <p:nvGrpSpPr>
            <p:cNvPr id="274" name="Group 3"/>
            <p:cNvGrpSpPr/>
            <p:nvPr/>
          </p:nvGrpSpPr>
          <p:grpSpPr>
            <a:xfrm>
              <a:off x="15648120" y="557640"/>
              <a:ext cx="470880" cy="470880"/>
              <a:chOff x="15648120" y="557640"/>
              <a:chExt cx="470880" cy="470880"/>
            </a:xfrm>
          </p:grpSpPr>
          <p:sp>
            <p:nvSpPr>
              <p:cNvPr id="275" name="Freeform 4"/>
              <p:cNvSpPr/>
              <p:nvPr/>
            </p:nvSpPr>
            <p:spPr>
              <a:xfrm>
                <a:off x="156481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76" name="TextBox 5"/>
              <p:cNvSpPr/>
              <p:nvPr/>
            </p:nvSpPr>
            <p:spPr>
              <a:xfrm>
                <a:off x="156924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277" name="Group 6"/>
            <p:cNvGrpSpPr/>
            <p:nvPr/>
          </p:nvGrpSpPr>
          <p:grpSpPr>
            <a:xfrm>
              <a:off x="15871320" y="557640"/>
              <a:ext cx="470880" cy="470880"/>
              <a:chOff x="15871320" y="557640"/>
              <a:chExt cx="470880" cy="470880"/>
            </a:xfrm>
          </p:grpSpPr>
          <p:sp>
            <p:nvSpPr>
              <p:cNvPr id="278" name="Freeform 7"/>
              <p:cNvSpPr/>
              <p:nvPr/>
            </p:nvSpPr>
            <p:spPr>
              <a:xfrm>
                <a:off x="158713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79" name="TextBox 8"/>
              <p:cNvSpPr/>
              <p:nvPr/>
            </p:nvSpPr>
            <p:spPr>
              <a:xfrm>
                <a:off x="159156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280" name="Group 9"/>
            <p:cNvGrpSpPr/>
            <p:nvPr/>
          </p:nvGrpSpPr>
          <p:grpSpPr>
            <a:xfrm>
              <a:off x="16094880" y="557640"/>
              <a:ext cx="470880" cy="470880"/>
              <a:chOff x="16094880" y="557640"/>
              <a:chExt cx="470880" cy="470880"/>
            </a:xfrm>
          </p:grpSpPr>
          <p:sp>
            <p:nvSpPr>
              <p:cNvPr id="281" name="Freeform 10"/>
              <p:cNvSpPr/>
              <p:nvPr/>
            </p:nvSpPr>
            <p:spPr>
              <a:xfrm>
                <a:off x="160948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82" name="TextBox 11"/>
              <p:cNvSpPr/>
              <p:nvPr/>
            </p:nvSpPr>
            <p:spPr>
              <a:xfrm>
                <a:off x="161388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283" name="Group 12"/>
            <p:cNvGrpSpPr/>
            <p:nvPr/>
          </p:nvGrpSpPr>
          <p:grpSpPr>
            <a:xfrm>
              <a:off x="16318080" y="557640"/>
              <a:ext cx="470880" cy="470880"/>
              <a:chOff x="16318080" y="557640"/>
              <a:chExt cx="470880" cy="470880"/>
            </a:xfrm>
          </p:grpSpPr>
          <p:sp>
            <p:nvSpPr>
              <p:cNvPr id="284" name="Freeform 13"/>
              <p:cNvSpPr/>
              <p:nvPr/>
            </p:nvSpPr>
            <p:spPr>
              <a:xfrm>
                <a:off x="163180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85" name="TextBox 14"/>
              <p:cNvSpPr/>
              <p:nvPr/>
            </p:nvSpPr>
            <p:spPr>
              <a:xfrm>
                <a:off x="163620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sp>
        <p:nvSpPr>
          <p:cNvPr id="286" name="Freeform 15"/>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87" name="Freeform 16"/>
          <p:cNvSpPr/>
          <p:nvPr/>
        </p:nvSpPr>
        <p:spPr>
          <a:xfrm>
            <a:off x="12700080" y="2583000"/>
            <a:ext cx="5159160" cy="5159160"/>
          </a:xfrm>
          <a:custGeom>
            <a:avLst/>
            <a:gdLst>
              <a:gd name="textAreaLeft" fmla="*/ 0 w 5159160"/>
              <a:gd name="textAreaRight" fmla="*/ 5159520 w 5159160"/>
              <a:gd name="textAreaTop" fmla="*/ 0 h 5159160"/>
              <a:gd name="textAreaBottom" fmla="*/ 5159520 h 5159160"/>
            </a:gdLst>
            <a:ahLst/>
            <a:rect l="textAreaLeft" t="textAreaTop" r="textAreaRight" b="textAreaBottom"/>
            <a:pathLst>
              <a:path w="5159411" h="5159411">
                <a:moveTo>
                  <a:pt x="0" y="0"/>
                </a:moveTo>
                <a:lnTo>
                  <a:pt x="5159411" y="0"/>
                </a:lnTo>
                <a:lnTo>
                  <a:pt x="5159411" y="5159412"/>
                </a:lnTo>
                <a:lnTo>
                  <a:pt x="0" y="5159412"/>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88" name="TextBox 17"/>
          <p:cNvSpPr/>
          <p:nvPr/>
        </p:nvSpPr>
        <p:spPr>
          <a:xfrm>
            <a:off x="1028880" y="480600"/>
            <a:ext cx="415440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Computer Vision ?</a:t>
            </a:r>
            <a:endParaRPr b="0" lang="en-US" sz="3170" spc="-1" strike="noStrike">
              <a:solidFill>
                <a:srgbClr val="000000"/>
              </a:solidFill>
              <a:latin typeface="Arial"/>
            </a:endParaRPr>
          </a:p>
        </p:txBody>
      </p:sp>
      <p:sp>
        <p:nvSpPr>
          <p:cNvPr id="289" name="TextBox 18"/>
          <p:cNvSpPr/>
          <p:nvPr/>
        </p:nvSpPr>
        <p:spPr>
          <a:xfrm>
            <a:off x="3795840" y="2158200"/>
            <a:ext cx="5509800" cy="580680"/>
          </a:xfrm>
          <a:prstGeom prst="rect">
            <a:avLst/>
          </a:prstGeom>
          <a:noFill/>
          <a:ln w="0">
            <a:noFill/>
          </a:ln>
        </p:spPr>
        <p:style>
          <a:lnRef idx="0"/>
          <a:fillRef idx="0"/>
          <a:effectRef idx="0"/>
          <a:fontRef idx="minor"/>
        </p:style>
        <p:txBody>
          <a:bodyPr lIns="0" rIns="0" tIns="0" bIns="0" anchor="t">
            <a:spAutoFit/>
          </a:bodyPr>
          <a:p>
            <a:pPr algn="ctr" defTabSz="914400">
              <a:lnSpc>
                <a:spcPts val="4569"/>
              </a:lnSpc>
            </a:pPr>
            <a:r>
              <a:rPr b="1" lang="en-US" sz="4230" spc="-1" strike="noStrike">
                <a:solidFill>
                  <a:srgbClr val="ad623c"/>
                </a:solidFill>
                <a:latin typeface="Montserrat Bold"/>
                <a:ea typeface="Montserrat Bold"/>
              </a:rPr>
              <a:t>Definition</a:t>
            </a:r>
            <a:endParaRPr b="0" lang="en-US" sz="4230" spc="-1" strike="noStrike">
              <a:solidFill>
                <a:srgbClr val="000000"/>
              </a:solidFill>
              <a:latin typeface="Arial"/>
            </a:endParaRPr>
          </a:p>
        </p:txBody>
      </p:sp>
      <p:sp>
        <p:nvSpPr>
          <p:cNvPr id="290" name="TextBox 19"/>
          <p:cNvSpPr/>
          <p:nvPr/>
        </p:nvSpPr>
        <p:spPr>
          <a:xfrm>
            <a:off x="1181160" y="3477960"/>
            <a:ext cx="11175840" cy="3866040"/>
          </a:xfrm>
          <a:prstGeom prst="rect">
            <a:avLst/>
          </a:prstGeom>
          <a:noFill/>
          <a:ln w="0">
            <a:noFill/>
          </a:ln>
        </p:spPr>
        <p:style>
          <a:lnRef idx="0"/>
          <a:fillRef idx="0"/>
          <a:effectRef idx="0"/>
          <a:fontRef idx="minor"/>
        </p:style>
        <p:txBody>
          <a:bodyPr lIns="0" rIns="0" tIns="0" bIns="0" anchor="t">
            <a:spAutoFit/>
          </a:bodyPr>
          <a:p>
            <a:pPr algn="just" defTabSz="914400">
              <a:lnSpc>
                <a:spcPts val="4348"/>
              </a:lnSpc>
            </a:pPr>
            <a:r>
              <a:rPr b="1" lang="en-US" sz="3100" spc="-1" strike="noStrike">
                <a:solidFill>
                  <a:srgbClr val="000000"/>
                </a:solidFill>
                <a:latin typeface="Montserrat Bold"/>
                <a:ea typeface="Montserrat Bold"/>
              </a:rPr>
              <a:t>C’est un domaine scientifique qui donne aux ordinateurs la capacité de comprendre des informations visuelles (images et vidéos).</a:t>
            </a:r>
            <a:endParaRPr b="0" lang="en-US" sz="3100" spc="-1" strike="noStrike">
              <a:solidFill>
                <a:srgbClr val="000000"/>
              </a:solidFill>
              <a:latin typeface="Arial"/>
            </a:endParaRPr>
          </a:p>
          <a:p>
            <a:pPr algn="just" defTabSz="914400">
              <a:lnSpc>
                <a:spcPts val="4348"/>
              </a:lnSpc>
            </a:pPr>
            <a:r>
              <a:rPr b="1" lang="en-US" sz="3100" spc="-1" strike="noStrike">
                <a:solidFill>
                  <a:srgbClr val="ad623c"/>
                </a:solidFill>
                <a:latin typeface="Montserrat Bold"/>
                <a:ea typeface="Montserrat Bold"/>
              </a:rPr>
              <a:t>Analogie avec le NLP</a:t>
            </a:r>
            <a:r>
              <a:rPr b="1" lang="en-US" sz="3100" spc="-1" strike="noStrike">
                <a:solidFill>
                  <a:srgbClr val="000000"/>
                </a:solidFill>
                <a:latin typeface="Montserrat Bold"/>
                <a:ea typeface="Montserrat Bold"/>
              </a:rPr>
              <a:t> :</a:t>
            </a:r>
            <a:endParaRPr b="0" lang="en-US" sz="3100" spc="-1" strike="noStrike">
              <a:solidFill>
                <a:srgbClr val="000000"/>
              </a:solidFill>
              <a:latin typeface="Arial"/>
            </a:endParaRPr>
          </a:p>
          <a:p>
            <a:pPr algn="just" defTabSz="914400">
              <a:lnSpc>
                <a:spcPts val="4348"/>
              </a:lnSpc>
            </a:pPr>
            <a:r>
              <a:rPr b="1" lang="en-US" sz="3100" spc="-1" strike="noStrike">
                <a:solidFill>
                  <a:srgbClr val="000000"/>
                </a:solidFill>
                <a:latin typeface="Montserrat Bold"/>
                <a:ea typeface="Montserrat Bold"/>
              </a:rPr>
              <a:t>Comme le traitement du langage naturel (NLP) permet de comprendre les textes, la computer vision permet d'interpréter les images grâce à des algorithmes.</a:t>
            </a:r>
            <a:endParaRPr b="0" lang="en-US" sz="3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c"/>
        </a:solidFill>
      </p:bgPr>
    </p:bg>
    <p:spTree>
      <p:nvGrpSpPr>
        <p:cNvPr id="1" name=""/>
        <p:cNvGrpSpPr/>
        <p:nvPr/>
      </p:nvGrpSpPr>
      <p:grpSpPr>
        <a:xfrm>
          <a:off x="0" y="0"/>
          <a:ext cx="0" cy="0"/>
          <a:chOff x="0" y="0"/>
          <a:chExt cx="0" cy="0"/>
        </a:xfrm>
      </p:grpSpPr>
      <p:grpSp>
        <p:nvGrpSpPr>
          <p:cNvPr id="291" name="Group 2"/>
          <p:cNvGrpSpPr/>
          <p:nvPr/>
        </p:nvGrpSpPr>
        <p:grpSpPr>
          <a:xfrm>
            <a:off x="15552720" y="557640"/>
            <a:ext cx="1140840" cy="470880"/>
            <a:chOff x="15552720" y="557640"/>
            <a:chExt cx="1140840" cy="470880"/>
          </a:xfrm>
        </p:grpSpPr>
        <p:grpSp>
          <p:nvGrpSpPr>
            <p:cNvPr id="292" name="Group 3"/>
            <p:cNvGrpSpPr/>
            <p:nvPr/>
          </p:nvGrpSpPr>
          <p:grpSpPr>
            <a:xfrm>
              <a:off x="15552720" y="557640"/>
              <a:ext cx="470880" cy="470880"/>
              <a:chOff x="15552720" y="557640"/>
              <a:chExt cx="470880" cy="470880"/>
            </a:xfrm>
          </p:grpSpPr>
          <p:sp>
            <p:nvSpPr>
              <p:cNvPr id="293" name="Freeform 4"/>
              <p:cNvSpPr/>
              <p:nvPr/>
            </p:nvSpPr>
            <p:spPr>
              <a:xfrm>
                <a:off x="155527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94" name="TextBox 5"/>
              <p:cNvSpPr/>
              <p:nvPr/>
            </p:nvSpPr>
            <p:spPr>
              <a:xfrm>
                <a:off x="155970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295" name="Group 6"/>
            <p:cNvGrpSpPr/>
            <p:nvPr/>
          </p:nvGrpSpPr>
          <p:grpSpPr>
            <a:xfrm>
              <a:off x="15776280" y="557640"/>
              <a:ext cx="470880" cy="470880"/>
              <a:chOff x="15776280" y="557640"/>
              <a:chExt cx="470880" cy="470880"/>
            </a:xfrm>
          </p:grpSpPr>
          <p:sp>
            <p:nvSpPr>
              <p:cNvPr id="296" name="Freeform 7"/>
              <p:cNvSpPr/>
              <p:nvPr/>
            </p:nvSpPr>
            <p:spPr>
              <a:xfrm>
                <a:off x="157762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97" name="TextBox 8"/>
              <p:cNvSpPr/>
              <p:nvPr/>
            </p:nvSpPr>
            <p:spPr>
              <a:xfrm>
                <a:off x="158202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298" name="Group 9"/>
            <p:cNvGrpSpPr/>
            <p:nvPr/>
          </p:nvGrpSpPr>
          <p:grpSpPr>
            <a:xfrm>
              <a:off x="15999480" y="557640"/>
              <a:ext cx="470880" cy="470880"/>
              <a:chOff x="15999480" y="557640"/>
              <a:chExt cx="470880" cy="470880"/>
            </a:xfrm>
          </p:grpSpPr>
          <p:sp>
            <p:nvSpPr>
              <p:cNvPr id="299" name="Freeform 10"/>
              <p:cNvSpPr/>
              <p:nvPr/>
            </p:nvSpPr>
            <p:spPr>
              <a:xfrm>
                <a:off x="159994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00" name="TextBox 11"/>
              <p:cNvSpPr/>
              <p:nvPr/>
            </p:nvSpPr>
            <p:spPr>
              <a:xfrm>
                <a:off x="160437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301" name="Group 12"/>
            <p:cNvGrpSpPr/>
            <p:nvPr/>
          </p:nvGrpSpPr>
          <p:grpSpPr>
            <a:xfrm>
              <a:off x="16222680" y="557640"/>
              <a:ext cx="470880" cy="470880"/>
              <a:chOff x="16222680" y="557640"/>
              <a:chExt cx="470880" cy="470880"/>
            </a:xfrm>
          </p:grpSpPr>
          <p:sp>
            <p:nvSpPr>
              <p:cNvPr id="302" name="Freeform 13"/>
              <p:cNvSpPr/>
              <p:nvPr/>
            </p:nvSpPr>
            <p:spPr>
              <a:xfrm>
                <a:off x="162226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03" name="TextBox 14"/>
              <p:cNvSpPr/>
              <p:nvPr/>
            </p:nvSpPr>
            <p:spPr>
              <a:xfrm>
                <a:off x="162669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sp>
        <p:nvSpPr>
          <p:cNvPr id="304" name="TextBox 15"/>
          <p:cNvSpPr/>
          <p:nvPr/>
        </p:nvSpPr>
        <p:spPr>
          <a:xfrm>
            <a:off x="3391920" y="3067560"/>
            <a:ext cx="3688560" cy="580680"/>
          </a:xfrm>
          <a:prstGeom prst="rect">
            <a:avLst/>
          </a:prstGeom>
          <a:noFill/>
          <a:ln w="0">
            <a:noFill/>
          </a:ln>
        </p:spPr>
        <p:style>
          <a:lnRef idx="0"/>
          <a:fillRef idx="0"/>
          <a:effectRef idx="0"/>
          <a:fontRef idx="minor"/>
        </p:style>
        <p:txBody>
          <a:bodyPr lIns="0" rIns="0" tIns="0" bIns="0" anchor="t">
            <a:spAutoFit/>
          </a:bodyPr>
          <a:p>
            <a:pPr algn="ctr" defTabSz="914400">
              <a:lnSpc>
                <a:spcPts val="4569"/>
              </a:lnSpc>
            </a:pPr>
            <a:r>
              <a:rPr b="1" lang="en-US" sz="4230" spc="-1" strike="noStrike">
                <a:solidFill>
                  <a:srgbClr val="ad623c"/>
                </a:solidFill>
                <a:latin typeface="Montserrat Bold"/>
                <a:ea typeface="Montserrat Bold"/>
              </a:rPr>
              <a:t>Retail :</a:t>
            </a:r>
            <a:endParaRPr b="0" lang="en-US" sz="4230" spc="-1" strike="noStrike">
              <a:solidFill>
                <a:srgbClr val="000000"/>
              </a:solidFill>
              <a:latin typeface="Arial"/>
            </a:endParaRPr>
          </a:p>
        </p:txBody>
      </p:sp>
      <p:sp>
        <p:nvSpPr>
          <p:cNvPr id="305" name="TextBox 16"/>
          <p:cNvSpPr/>
          <p:nvPr/>
        </p:nvSpPr>
        <p:spPr>
          <a:xfrm>
            <a:off x="5538960" y="1474200"/>
            <a:ext cx="7080480" cy="580680"/>
          </a:xfrm>
          <a:prstGeom prst="rect">
            <a:avLst/>
          </a:prstGeom>
          <a:noFill/>
          <a:ln w="0">
            <a:noFill/>
          </a:ln>
        </p:spPr>
        <p:style>
          <a:lnRef idx="0"/>
          <a:fillRef idx="0"/>
          <a:effectRef idx="0"/>
          <a:fontRef idx="minor"/>
        </p:style>
        <p:txBody>
          <a:bodyPr lIns="0" rIns="0" tIns="0" bIns="0" anchor="t">
            <a:spAutoFit/>
          </a:bodyPr>
          <a:p>
            <a:pPr algn="ctr" defTabSz="914400">
              <a:lnSpc>
                <a:spcPts val="4569"/>
              </a:lnSpc>
            </a:pPr>
            <a:r>
              <a:rPr b="1" lang="en-US" sz="4230" spc="-1" strike="noStrike">
                <a:solidFill>
                  <a:srgbClr val="ad623c"/>
                </a:solidFill>
                <a:latin typeface="Montserrat Bold"/>
                <a:ea typeface="Montserrat Bold"/>
              </a:rPr>
              <a:t>Domaine d’application</a:t>
            </a:r>
            <a:endParaRPr b="0" lang="en-US" sz="4230" spc="-1" strike="noStrike">
              <a:solidFill>
                <a:srgbClr val="000000"/>
              </a:solidFill>
              <a:latin typeface="Arial"/>
            </a:endParaRPr>
          </a:p>
        </p:txBody>
      </p:sp>
      <p:sp>
        <p:nvSpPr>
          <p:cNvPr id="306" name="TextBox 17"/>
          <p:cNvSpPr/>
          <p:nvPr/>
        </p:nvSpPr>
        <p:spPr>
          <a:xfrm>
            <a:off x="3391920" y="5045760"/>
            <a:ext cx="3688560" cy="580680"/>
          </a:xfrm>
          <a:prstGeom prst="rect">
            <a:avLst/>
          </a:prstGeom>
          <a:noFill/>
          <a:ln w="0">
            <a:noFill/>
          </a:ln>
        </p:spPr>
        <p:style>
          <a:lnRef idx="0"/>
          <a:fillRef idx="0"/>
          <a:effectRef idx="0"/>
          <a:fontRef idx="minor"/>
        </p:style>
        <p:txBody>
          <a:bodyPr lIns="0" rIns="0" tIns="0" bIns="0" anchor="t">
            <a:spAutoFit/>
          </a:bodyPr>
          <a:p>
            <a:pPr algn="ctr" defTabSz="914400">
              <a:lnSpc>
                <a:spcPts val="4569"/>
              </a:lnSpc>
            </a:pPr>
            <a:r>
              <a:rPr b="1" lang="en-US" sz="4230" spc="-1" strike="noStrike">
                <a:solidFill>
                  <a:srgbClr val="ad623c"/>
                </a:solidFill>
                <a:latin typeface="Montserrat Bold"/>
                <a:ea typeface="Montserrat Bold"/>
              </a:rPr>
              <a:t>Industrie :</a:t>
            </a:r>
            <a:endParaRPr b="0" lang="en-US" sz="4230" spc="-1" strike="noStrike">
              <a:solidFill>
                <a:srgbClr val="000000"/>
              </a:solidFill>
              <a:latin typeface="Arial"/>
            </a:endParaRPr>
          </a:p>
        </p:txBody>
      </p:sp>
      <p:sp>
        <p:nvSpPr>
          <p:cNvPr id="307" name="TextBox 18"/>
          <p:cNvSpPr/>
          <p:nvPr/>
        </p:nvSpPr>
        <p:spPr>
          <a:xfrm>
            <a:off x="6662880" y="3132720"/>
            <a:ext cx="11391480" cy="1105560"/>
          </a:xfrm>
          <a:prstGeom prst="rect">
            <a:avLst/>
          </a:prstGeom>
          <a:noFill/>
          <a:ln w="0">
            <a:noFill/>
          </a:ln>
        </p:spPr>
        <p:style>
          <a:lnRef idx="0"/>
          <a:fillRef idx="0"/>
          <a:effectRef idx="0"/>
          <a:fontRef idx="minor"/>
        </p:style>
        <p:txBody>
          <a:bodyPr lIns="0" rIns="0" tIns="0" bIns="0" anchor="t">
            <a:spAutoFit/>
          </a:bodyPr>
          <a:p>
            <a:pPr algn="ctr" defTabSz="914400">
              <a:lnSpc>
                <a:spcPts val="4354"/>
              </a:lnSpc>
            </a:pPr>
            <a:r>
              <a:rPr b="1" lang="en-US" sz="3110" spc="-1" strike="noStrike">
                <a:solidFill>
                  <a:srgbClr val="000000"/>
                </a:solidFill>
                <a:latin typeface="Montserrat Bold"/>
                <a:ea typeface="Montserrat Bold"/>
              </a:rPr>
              <a:t>Contrôle qualité  (Ex: détection de défauts dans des produits )</a:t>
            </a:r>
            <a:endParaRPr b="0" lang="en-US" sz="3110" spc="-1" strike="noStrike">
              <a:solidFill>
                <a:srgbClr val="000000"/>
              </a:solidFill>
              <a:latin typeface="Arial"/>
            </a:endParaRPr>
          </a:p>
        </p:txBody>
      </p:sp>
      <p:grpSp>
        <p:nvGrpSpPr>
          <p:cNvPr id="308" name="Group 19"/>
          <p:cNvGrpSpPr/>
          <p:nvPr/>
        </p:nvGrpSpPr>
        <p:grpSpPr>
          <a:xfrm>
            <a:off x="1913040" y="2693160"/>
            <a:ext cx="1192680" cy="1015560"/>
            <a:chOff x="1913040" y="2693160"/>
            <a:chExt cx="1192680" cy="1015560"/>
          </a:xfrm>
        </p:grpSpPr>
        <p:grpSp>
          <p:nvGrpSpPr>
            <p:cNvPr id="309" name="Group 20"/>
            <p:cNvGrpSpPr/>
            <p:nvPr/>
          </p:nvGrpSpPr>
          <p:grpSpPr>
            <a:xfrm>
              <a:off x="1913040" y="2693160"/>
              <a:ext cx="1192680" cy="1015560"/>
              <a:chOff x="1913040" y="2693160"/>
              <a:chExt cx="1192680" cy="1015560"/>
            </a:xfrm>
          </p:grpSpPr>
          <p:sp>
            <p:nvSpPr>
              <p:cNvPr id="310" name="Freeform 21"/>
              <p:cNvSpPr/>
              <p:nvPr/>
            </p:nvSpPr>
            <p:spPr>
              <a:xfrm>
                <a:off x="1913040" y="2819160"/>
                <a:ext cx="1192680" cy="889560"/>
              </a:xfrm>
              <a:custGeom>
                <a:avLst/>
                <a:gdLst>
                  <a:gd name="textAreaLeft" fmla="*/ 0 w 1192680"/>
                  <a:gd name="textAreaRight" fmla="*/ 1193040 w 1192680"/>
                  <a:gd name="textAreaTop" fmla="*/ 0 h 889560"/>
                  <a:gd name="textAreaBottom" fmla="*/ 889920 h 889560"/>
                </a:gdLst>
                <a:ah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1" name="TextBox 22"/>
              <p:cNvSpPr/>
              <p:nvPr/>
            </p:nvSpPr>
            <p:spPr>
              <a:xfrm>
                <a:off x="1913040" y="2693160"/>
                <a:ext cx="1192680" cy="101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312" name="TextBox 23"/>
            <p:cNvSpPr/>
            <p:nvPr/>
          </p:nvSpPr>
          <p:spPr>
            <a:xfrm>
              <a:off x="1913040" y="2892960"/>
              <a:ext cx="1192680" cy="738360"/>
            </a:xfrm>
            <a:prstGeom prst="rect">
              <a:avLst/>
            </a:prstGeom>
            <a:noFill/>
            <a:ln w="0">
              <a:noFill/>
            </a:ln>
          </p:spPr>
          <p:style>
            <a:lnRef idx="0"/>
            <a:fillRef idx="0"/>
            <a:effectRef idx="0"/>
            <a:fontRef idx="minor"/>
          </p:style>
          <p:txBody>
            <a:bodyPr lIns="0" rIns="0" tIns="0" bIns="0" anchor="t">
              <a:spAutoFit/>
            </a:bodyPr>
            <a:p>
              <a:pPr algn="ctr" defTabSz="914400">
                <a:lnSpc>
                  <a:spcPts val="5817"/>
                </a:lnSpc>
              </a:pPr>
              <a:r>
                <a:rPr b="1" lang="en-US" sz="4160" spc="-1" strike="noStrike">
                  <a:solidFill>
                    <a:srgbClr val="fbfbfc"/>
                  </a:solidFill>
                  <a:latin typeface="Montserrat Bold"/>
                  <a:ea typeface="Montserrat Bold"/>
                </a:rPr>
                <a:t>01</a:t>
              </a:r>
              <a:endParaRPr b="0" lang="en-US" sz="4160" spc="-1" strike="noStrike">
                <a:solidFill>
                  <a:srgbClr val="000000"/>
                </a:solidFill>
                <a:latin typeface="Arial"/>
              </a:endParaRPr>
            </a:p>
          </p:txBody>
        </p:sp>
      </p:grpSp>
      <p:grpSp>
        <p:nvGrpSpPr>
          <p:cNvPr id="313" name="Group 24"/>
          <p:cNvGrpSpPr/>
          <p:nvPr/>
        </p:nvGrpSpPr>
        <p:grpSpPr>
          <a:xfrm>
            <a:off x="1913040" y="4776120"/>
            <a:ext cx="1192680" cy="1015920"/>
            <a:chOff x="1913040" y="4776120"/>
            <a:chExt cx="1192680" cy="1015920"/>
          </a:xfrm>
        </p:grpSpPr>
        <p:grpSp>
          <p:nvGrpSpPr>
            <p:cNvPr id="314" name="Group 25"/>
            <p:cNvGrpSpPr/>
            <p:nvPr/>
          </p:nvGrpSpPr>
          <p:grpSpPr>
            <a:xfrm>
              <a:off x="1913040" y="4776120"/>
              <a:ext cx="1192680" cy="1015920"/>
              <a:chOff x="1913040" y="4776120"/>
              <a:chExt cx="1192680" cy="1015920"/>
            </a:xfrm>
          </p:grpSpPr>
          <p:sp>
            <p:nvSpPr>
              <p:cNvPr id="315" name="Freeform 26"/>
              <p:cNvSpPr/>
              <p:nvPr/>
            </p:nvSpPr>
            <p:spPr>
              <a:xfrm>
                <a:off x="1913040" y="4902480"/>
                <a:ext cx="1192680" cy="889560"/>
              </a:xfrm>
              <a:custGeom>
                <a:avLst/>
                <a:gdLst>
                  <a:gd name="textAreaLeft" fmla="*/ 0 w 1192680"/>
                  <a:gd name="textAreaRight" fmla="*/ 1193040 w 1192680"/>
                  <a:gd name="textAreaTop" fmla="*/ 0 h 889560"/>
                  <a:gd name="textAreaBottom" fmla="*/ 889920 h 889560"/>
                </a:gdLst>
                <a:ah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6" name="TextBox 27"/>
              <p:cNvSpPr/>
              <p:nvPr/>
            </p:nvSpPr>
            <p:spPr>
              <a:xfrm>
                <a:off x="1913040" y="4776120"/>
                <a:ext cx="1192680" cy="101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317" name="TextBox 28"/>
            <p:cNvSpPr/>
            <p:nvPr/>
          </p:nvSpPr>
          <p:spPr>
            <a:xfrm>
              <a:off x="1913040" y="4975920"/>
              <a:ext cx="1192680" cy="738360"/>
            </a:xfrm>
            <a:prstGeom prst="rect">
              <a:avLst/>
            </a:prstGeom>
            <a:noFill/>
            <a:ln w="0">
              <a:noFill/>
            </a:ln>
          </p:spPr>
          <p:style>
            <a:lnRef idx="0"/>
            <a:fillRef idx="0"/>
            <a:effectRef idx="0"/>
            <a:fontRef idx="minor"/>
          </p:style>
          <p:txBody>
            <a:bodyPr lIns="0" rIns="0" tIns="0" bIns="0" anchor="t">
              <a:spAutoFit/>
            </a:bodyPr>
            <a:p>
              <a:pPr algn="ctr" defTabSz="914400">
                <a:lnSpc>
                  <a:spcPts val="5817"/>
                </a:lnSpc>
              </a:pPr>
              <a:r>
                <a:rPr b="1" lang="en-US" sz="4160" spc="-1" strike="noStrike">
                  <a:solidFill>
                    <a:srgbClr val="fbfbfc"/>
                  </a:solidFill>
                  <a:latin typeface="Montserrat Bold"/>
                  <a:ea typeface="Montserrat Bold"/>
                </a:rPr>
                <a:t>02</a:t>
              </a:r>
              <a:endParaRPr b="0" lang="en-US" sz="4160" spc="-1" strike="noStrike">
                <a:solidFill>
                  <a:srgbClr val="000000"/>
                </a:solidFill>
                <a:latin typeface="Arial"/>
              </a:endParaRPr>
            </a:p>
          </p:txBody>
        </p:sp>
      </p:grpSp>
      <p:grpSp>
        <p:nvGrpSpPr>
          <p:cNvPr id="318" name="Group 29"/>
          <p:cNvGrpSpPr/>
          <p:nvPr/>
        </p:nvGrpSpPr>
        <p:grpSpPr>
          <a:xfrm>
            <a:off x="1913040" y="6859440"/>
            <a:ext cx="1192680" cy="1015560"/>
            <a:chOff x="1913040" y="6859440"/>
            <a:chExt cx="1192680" cy="1015560"/>
          </a:xfrm>
        </p:grpSpPr>
        <p:grpSp>
          <p:nvGrpSpPr>
            <p:cNvPr id="319" name="Group 30"/>
            <p:cNvGrpSpPr/>
            <p:nvPr/>
          </p:nvGrpSpPr>
          <p:grpSpPr>
            <a:xfrm>
              <a:off x="1913040" y="6859440"/>
              <a:ext cx="1192680" cy="1015560"/>
              <a:chOff x="1913040" y="6859440"/>
              <a:chExt cx="1192680" cy="1015560"/>
            </a:xfrm>
          </p:grpSpPr>
          <p:sp>
            <p:nvSpPr>
              <p:cNvPr id="320" name="Freeform 31"/>
              <p:cNvSpPr/>
              <p:nvPr/>
            </p:nvSpPr>
            <p:spPr>
              <a:xfrm>
                <a:off x="1913040" y="6985440"/>
                <a:ext cx="1192680" cy="889560"/>
              </a:xfrm>
              <a:custGeom>
                <a:avLst/>
                <a:gdLst>
                  <a:gd name="textAreaLeft" fmla="*/ 0 w 1192680"/>
                  <a:gd name="textAreaRight" fmla="*/ 1193040 w 1192680"/>
                  <a:gd name="textAreaTop" fmla="*/ 0 h 889560"/>
                  <a:gd name="textAreaBottom" fmla="*/ 889920 h 889560"/>
                </a:gdLst>
                <a:ah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21" name="TextBox 32"/>
              <p:cNvSpPr/>
              <p:nvPr/>
            </p:nvSpPr>
            <p:spPr>
              <a:xfrm>
                <a:off x="1913040" y="6859440"/>
                <a:ext cx="1192680" cy="101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322" name="TextBox 33"/>
            <p:cNvSpPr/>
            <p:nvPr/>
          </p:nvSpPr>
          <p:spPr>
            <a:xfrm>
              <a:off x="1913040" y="7059240"/>
              <a:ext cx="1192680" cy="738360"/>
            </a:xfrm>
            <a:prstGeom prst="rect">
              <a:avLst/>
            </a:prstGeom>
            <a:noFill/>
            <a:ln w="0">
              <a:noFill/>
            </a:ln>
          </p:spPr>
          <p:style>
            <a:lnRef idx="0"/>
            <a:fillRef idx="0"/>
            <a:effectRef idx="0"/>
            <a:fontRef idx="minor"/>
          </p:style>
          <p:txBody>
            <a:bodyPr lIns="0" rIns="0" tIns="0" bIns="0" anchor="t">
              <a:spAutoFit/>
            </a:bodyPr>
            <a:p>
              <a:pPr algn="ctr" defTabSz="914400">
                <a:lnSpc>
                  <a:spcPts val="5817"/>
                </a:lnSpc>
              </a:pPr>
              <a:r>
                <a:rPr b="1" lang="en-US" sz="4160" spc="-1" strike="noStrike">
                  <a:solidFill>
                    <a:srgbClr val="fbfbfc"/>
                  </a:solidFill>
                  <a:latin typeface="Montserrat Bold"/>
                  <a:ea typeface="Montserrat Bold"/>
                </a:rPr>
                <a:t>03</a:t>
              </a:r>
              <a:endParaRPr b="0" lang="en-US" sz="4160" spc="-1" strike="noStrike">
                <a:solidFill>
                  <a:srgbClr val="000000"/>
                </a:solidFill>
                <a:latin typeface="Arial"/>
              </a:endParaRPr>
            </a:p>
          </p:txBody>
        </p:sp>
      </p:grpSp>
      <p:sp>
        <p:nvSpPr>
          <p:cNvPr id="323" name="Freeform 34"/>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24" name="TextBox 35"/>
          <p:cNvSpPr/>
          <p:nvPr/>
        </p:nvSpPr>
        <p:spPr>
          <a:xfrm>
            <a:off x="1028880" y="480600"/>
            <a:ext cx="415440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Computer Vision ?</a:t>
            </a:r>
            <a:endParaRPr b="0" lang="en-US" sz="3170" spc="-1" strike="noStrike">
              <a:solidFill>
                <a:srgbClr val="000000"/>
              </a:solidFill>
              <a:latin typeface="Arial"/>
            </a:endParaRPr>
          </a:p>
        </p:txBody>
      </p:sp>
      <p:sp>
        <p:nvSpPr>
          <p:cNvPr id="325" name="TextBox 36"/>
          <p:cNvSpPr/>
          <p:nvPr/>
        </p:nvSpPr>
        <p:spPr>
          <a:xfrm>
            <a:off x="3391920" y="7061760"/>
            <a:ext cx="4142520" cy="580680"/>
          </a:xfrm>
          <a:prstGeom prst="rect">
            <a:avLst/>
          </a:prstGeom>
          <a:noFill/>
          <a:ln w="0">
            <a:noFill/>
          </a:ln>
        </p:spPr>
        <p:style>
          <a:lnRef idx="0"/>
          <a:fillRef idx="0"/>
          <a:effectRef idx="0"/>
          <a:fontRef idx="minor"/>
        </p:style>
        <p:txBody>
          <a:bodyPr lIns="0" rIns="0" tIns="0" bIns="0" anchor="t">
            <a:spAutoFit/>
          </a:bodyPr>
          <a:p>
            <a:pPr algn="ctr" defTabSz="914400">
              <a:lnSpc>
                <a:spcPts val="4569"/>
              </a:lnSpc>
            </a:pPr>
            <a:r>
              <a:rPr b="1" lang="en-US" sz="4230" spc="-1" strike="noStrike">
                <a:solidFill>
                  <a:srgbClr val="ad623c"/>
                </a:solidFill>
                <a:latin typeface="Montserrat Bold"/>
                <a:ea typeface="Montserrat Bold"/>
              </a:rPr>
              <a:t>Construction :</a:t>
            </a:r>
            <a:endParaRPr b="0" lang="en-US" sz="4230" spc="-1" strike="noStrike">
              <a:solidFill>
                <a:srgbClr val="000000"/>
              </a:solidFill>
              <a:latin typeface="Arial"/>
            </a:endParaRPr>
          </a:p>
        </p:txBody>
      </p:sp>
      <p:sp>
        <p:nvSpPr>
          <p:cNvPr id="326" name="TextBox 37"/>
          <p:cNvSpPr/>
          <p:nvPr/>
        </p:nvSpPr>
        <p:spPr>
          <a:xfrm>
            <a:off x="7099560" y="5025960"/>
            <a:ext cx="6611760" cy="552600"/>
          </a:xfrm>
          <a:prstGeom prst="rect">
            <a:avLst/>
          </a:prstGeom>
          <a:noFill/>
          <a:ln w="0">
            <a:noFill/>
          </a:ln>
        </p:spPr>
        <p:style>
          <a:lnRef idx="0"/>
          <a:fillRef idx="0"/>
          <a:effectRef idx="0"/>
          <a:fontRef idx="minor"/>
        </p:style>
        <p:txBody>
          <a:bodyPr lIns="0" rIns="0" tIns="0" bIns="0" anchor="t">
            <a:spAutoFit/>
          </a:bodyPr>
          <a:p>
            <a:pPr algn="ctr" defTabSz="914400">
              <a:lnSpc>
                <a:spcPts val="4354"/>
              </a:lnSpc>
            </a:pPr>
            <a:r>
              <a:rPr b="1" lang="en-US" sz="3110" spc="-1" strike="noStrike">
                <a:solidFill>
                  <a:srgbClr val="000000"/>
                </a:solidFill>
                <a:latin typeface="Montserrat Bold"/>
                <a:ea typeface="Montserrat Bold"/>
              </a:rPr>
              <a:t>Analyse du parcours client.</a:t>
            </a:r>
            <a:endParaRPr b="0" lang="en-US" sz="3110" spc="-1" strike="noStrike">
              <a:solidFill>
                <a:srgbClr val="000000"/>
              </a:solidFill>
              <a:latin typeface="Arial"/>
            </a:endParaRPr>
          </a:p>
        </p:txBody>
      </p:sp>
      <p:sp>
        <p:nvSpPr>
          <p:cNvPr id="327" name="TextBox 38"/>
          <p:cNvSpPr/>
          <p:nvPr/>
        </p:nvSpPr>
        <p:spPr>
          <a:xfrm>
            <a:off x="7560360" y="7041960"/>
            <a:ext cx="10727280" cy="1105560"/>
          </a:xfrm>
          <a:prstGeom prst="rect">
            <a:avLst/>
          </a:prstGeom>
          <a:noFill/>
          <a:ln w="0">
            <a:noFill/>
          </a:ln>
        </p:spPr>
        <p:style>
          <a:lnRef idx="0"/>
          <a:fillRef idx="0"/>
          <a:effectRef idx="0"/>
          <a:fontRef idx="minor"/>
        </p:style>
        <p:txBody>
          <a:bodyPr lIns="0" rIns="0" tIns="0" bIns="0" anchor="t">
            <a:spAutoFit/>
          </a:bodyPr>
          <a:p>
            <a:pPr algn="ctr" defTabSz="914400">
              <a:lnSpc>
                <a:spcPts val="4354"/>
              </a:lnSpc>
            </a:pPr>
            <a:r>
              <a:rPr b="1" lang="en-US" sz="3110" spc="-1" strike="noStrike">
                <a:solidFill>
                  <a:srgbClr val="000000"/>
                </a:solidFill>
                <a:latin typeface="Montserrat Bold"/>
                <a:ea typeface="Montserrat Bold"/>
              </a:rPr>
              <a:t>Surveillance des chantiers (vérification du port des EPI)</a:t>
            </a:r>
            <a:endParaRPr b="0" lang="en-US" sz="311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28" name="Group 2"/>
          <p:cNvGrpSpPr/>
          <p:nvPr/>
        </p:nvGrpSpPr>
        <p:grpSpPr>
          <a:xfrm>
            <a:off x="15552720" y="557640"/>
            <a:ext cx="1140840" cy="470880"/>
            <a:chOff x="15552720" y="557640"/>
            <a:chExt cx="1140840" cy="470880"/>
          </a:xfrm>
        </p:grpSpPr>
        <p:grpSp>
          <p:nvGrpSpPr>
            <p:cNvPr id="329" name="Group 3"/>
            <p:cNvGrpSpPr/>
            <p:nvPr/>
          </p:nvGrpSpPr>
          <p:grpSpPr>
            <a:xfrm>
              <a:off x="15552720" y="557640"/>
              <a:ext cx="470880" cy="470880"/>
              <a:chOff x="15552720" y="557640"/>
              <a:chExt cx="470880" cy="470880"/>
            </a:xfrm>
          </p:grpSpPr>
          <p:sp>
            <p:nvSpPr>
              <p:cNvPr id="330" name="Freeform 4"/>
              <p:cNvSpPr/>
              <p:nvPr/>
            </p:nvSpPr>
            <p:spPr>
              <a:xfrm>
                <a:off x="155527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31" name="TextBox 5"/>
              <p:cNvSpPr/>
              <p:nvPr/>
            </p:nvSpPr>
            <p:spPr>
              <a:xfrm>
                <a:off x="155970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332" name="Group 6"/>
            <p:cNvGrpSpPr/>
            <p:nvPr/>
          </p:nvGrpSpPr>
          <p:grpSpPr>
            <a:xfrm>
              <a:off x="15776280" y="557640"/>
              <a:ext cx="470880" cy="470880"/>
              <a:chOff x="15776280" y="557640"/>
              <a:chExt cx="470880" cy="470880"/>
            </a:xfrm>
          </p:grpSpPr>
          <p:sp>
            <p:nvSpPr>
              <p:cNvPr id="333" name="Freeform 7"/>
              <p:cNvSpPr/>
              <p:nvPr/>
            </p:nvSpPr>
            <p:spPr>
              <a:xfrm>
                <a:off x="157762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34" name="TextBox 8"/>
              <p:cNvSpPr/>
              <p:nvPr/>
            </p:nvSpPr>
            <p:spPr>
              <a:xfrm>
                <a:off x="158202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335" name="Group 9"/>
            <p:cNvGrpSpPr/>
            <p:nvPr/>
          </p:nvGrpSpPr>
          <p:grpSpPr>
            <a:xfrm>
              <a:off x="15999480" y="557640"/>
              <a:ext cx="470880" cy="470880"/>
              <a:chOff x="15999480" y="557640"/>
              <a:chExt cx="470880" cy="470880"/>
            </a:xfrm>
          </p:grpSpPr>
          <p:sp>
            <p:nvSpPr>
              <p:cNvPr id="336" name="Freeform 10"/>
              <p:cNvSpPr/>
              <p:nvPr/>
            </p:nvSpPr>
            <p:spPr>
              <a:xfrm>
                <a:off x="159994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37" name="TextBox 11"/>
              <p:cNvSpPr/>
              <p:nvPr/>
            </p:nvSpPr>
            <p:spPr>
              <a:xfrm>
                <a:off x="160437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338" name="Group 12"/>
            <p:cNvGrpSpPr/>
            <p:nvPr/>
          </p:nvGrpSpPr>
          <p:grpSpPr>
            <a:xfrm>
              <a:off x="16222680" y="557640"/>
              <a:ext cx="470880" cy="470880"/>
              <a:chOff x="16222680" y="557640"/>
              <a:chExt cx="470880" cy="470880"/>
            </a:xfrm>
          </p:grpSpPr>
          <p:sp>
            <p:nvSpPr>
              <p:cNvPr id="339" name="Freeform 13"/>
              <p:cNvSpPr/>
              <p:nvPr/>
            </p:nvSpPr>
            <p:spPr>
              <a:xfrm>
                <a:off x="162226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40" name="TextBox 14"/>
              <p:cNvSpPr/>
              <p:nvPr/>
            </p:nvSpPr>
            <p:spPr>
              <a:xfrm>
                <a:off x="162669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sp>
        <p:nvSpPr>
          <p:cNvPr id="341" name="TextBox 15"/>
          <p:cNvSpPr/>
          <p:nvPr/>
        </p:nvSpPr>
        <p:spPr>
          <a:xfrm>
            <a:off x="3391920" y="3067560"/>
            <a:ext cx="3688560" cy="580680"/>
          </a:xfrm>
          <a:prstGeom prst="rect">
            <a:avLst/>
          </a:prstGeom>
          <a:noFill/>
          <a:ln w="0">
            <a:noFill/>
          </a:ln>
        </p:spPr>
        <p:style>
          <a:lnRef idx="0"/>
          <a:fillRef idx="0"/>
          <a:effectRef idx="0"/>
          <a:fontRef idx="minor"/>
        </p:style>
        <p:txBody>
          <a:bodyPr lIns="0" rIns="0" tIns="0" bIns="0" anchor="t">
            <a:spAutoFit/>
          </a:bodyPr>
          <a:p>
            <a:pPr algn="ctr" defTabSz="914400">
              <a:lnSpc>
                <a:spcPts val="4569"/>
              </a:lnSpc>
            </a:pPr>
            <a:r>
              <a:rPr b="1" lang="en-US" sz="4230" spc="-1" strike="noStrike">
                <a:solidFill>
                  <a:srgbClr val="ad623c"/>
                </a:solidFill>
                <a:latin typeface="Montserrat Bold"/>
                <a:ea typeface="Montserrat Bold"/>
              </a:rPr>
              <a:t>Logistique :</a:t>
            </a:r>
            <a:endParaRPr b="0" lang="en-US" sz="4230" spc="-1" strike="noStrike">
              <a:solidFill>
                <a:srgbClr val="000000"/>
              </a:solidFill>
              <a:latin typeface="Arial"/>
            </a:endParaRPr>
          </a:p>
        </p:txBody>
      </p:sp>
      <p:sp>
        <p:nvSpPr>
          <p:cNvPr id="342" name="TextBox 16"/>
          <p:cNvSpPr/>
          <p:nvPr/>
        </p:nvSpPr>
        <p:spPr>
          <a:xfrm>
            <a:off x="5538960" y="1474200"/>
            <a:ext cx="7080480" cy="580680"/>
          </a:xfrm>
          <a:prstGeom prst="rect">
            <a:avLst/>
          </a:prstGeom>
          <a:noFill/>
          <a:ln w="0">
            <a:noFill/>
          </a:ln>
        </p:spPr>
        <p:style>
          <a:lnRef idx="0"/>
          <a:fillRef idx="0"/>
          <a:effectRef idx="0"/>
          <a:fontRef idx="minor"/>
        </p:style>
        <p:txBody>
          <a:bodyPr lIns="0" rIns="0" tIns="0" bIns="0" anchor="t">
            <a:spAutoFit/>
          </a:bodyPr>
          <a:p>
            <a:pPr algn="ctr" defTabSz="914400">
              <a:lnSpc>
                <a:spcPts val="4569"/>
              </a:lnSpc>
            </a:pPr>
            <a:r>
              <a:rPr b="1" lang="en-US" sz="4230" spc="-1" strike="noStrike">
                <a:solidFill>
                  <a:srgbClr val="ad623c"/>
                </a:solidFill>
                <a:latin typeface="Montserrat Bold"/>
                <a:ea typeface="Montserrat Bold"/>
              </a:rPr>
              <a:t>Domaine d’application</a:t>
            </a:r>
            <a:endParaRPr b="0" lang="en-US" sz="4230" spc="-1" strike="noStrike">
              <a:solidFill>
                <a:srgbClr val="000000"/>
              </a:solidFill>
              <a:latin typeface="Arial"/>
            </a:endParaRPr>
          </a:p>
        </p:txBody>
      </p:sp>
      <p:sp>
        <p:nvSpPr>
          <p:cNvPr id="343" name="TextBox 17"/>
          <p:cNvSpPr/>
          <p:nvPr/>
        </p:nvSpPr>
        <p:spPr>
          <a:xfrm>
            <a:off x="3391920" y="5045760"/>
            <a:ext cx="3688560" cy="580680"/>
          </a:xfrm>
          <a:prstGeom prst="rect">
            <a:avLst/>
          </a:prstGeom>
          <a:noFill/>
          <a:ln w="0">
            <a:noFill/>
          </a:ln>
        </p:spPr>
        <p:style>
          <a:lnRef idx="0"/>
          <a:fillRef idx="0"/>
          <a:effectRef idx="0"/>
          <a:fontRef idx="minor"/>
        </p:style>
        <p:txBody>
          <a:bodyPr lIns="0" rIns="0" tIns="0" bIns="0" anchor="t">
            <a:spAutoFit/>
          </a:bodyPr>
          <a:p>
            <a:pPr algn="ctr" defTabSz="914400">
              <a:lnSpc>
                <a:spcPts val="4569"/>
              </a:lnSpc>
            </a:pPr>
            <a:r>
              <a:rPr b="1" lang="en-US" sz="4230" spc="-1" strike="noStrike">
                <a:solidFill>
                  <a:srgbClr val="ad623c"/>
                </a:solidFill>
                <a:latin typeface="Montserrat Bold"/>
                <a:ea typeface="Montserrat Bold"/>
              </a:rPr>
              <a:t>Assurance :</a:t>
            </a:r>
            <a:endParaRPr b="0" lang="en-US" sz="4230" spc="-1" strike="noStrike">
              <a:solidFill>
                <a:srgbClr val="000000"/>
              </a:solidFill>
              <a:latin typeface="Arial"/>
            </a:endParaRPr>
          </a:p>
        </p:txBody>
      </p:sp>
      <p:sp>
        <p:nvSpPr>
          <p:cNvPr id="344" name="TextBox 18"/>
          <p:cNvSpPr/>
          <p:nvPr/>
        </p:nvSpPr>
        <p:spPr>
          <a:xfrm>
            <a:off x="7560360" y="3132720"/>
            <a:ext cx="10494000" cy="552600"/>
          </a:xfrm>
          <a:prstGeom prst="rect">
            <a:avLst/>
          </a:prstGeom>
          <a:noFill/>
          <a:ln w="0">
            <a:noFill/>
          </a:ln>
        </p:spPr>
        <p:style>
          <a:lnRef idx="0"/>
          <a:fillRef idx="0"/>
          <a:effectRef idx="0"/>
          <a:fontRef idx="minor"/>
        </p:style>
        <p:txBody>
          <a:bodyPr lIns="0" rIns="0" tIns="0" bIns="0" anchor="t">
            <a:spAutoFit/>
          </a:bodyPr>
          <a:p>
            <a:pPr algn="ctr" defTabSz="914400">
              <a:lnSpc>
                <a:spcPts val="4354"/>
              </a:lnSpc>
            </a:pPr>
            <a:r>
              <a:rPr b="1" lang="en-US" sz="3110" spc="-1" strike="noStrike">
                <a:solidFill>
                  <a:srgbClr val="000000"/>
                </a:solidFill>
                <a:latin typeface="Montserrat Bold"/>
                <a:ea typeface="Montserrat Bold"/>
              </a:rPr>
              <a:t>Suivi et optimisation des flux de marchandises.</a:t>
            </a:r>
            <a:endParaRPr b="0" lang="en-US" sz="3110" spc="-1" strike="noStrike">
              <a:solidFill>
                <a:srgbClr val="000000"/>
              </a:solidFill>
              <a:latin typeface="Arial"/>
            </a:endParaRPr>
          </a:p>
        </p:txBody>
      </p:sp>
      <p:grpSp>
        <p:nvGrpSpPr>
          <p:cNvPr id="345" name="Group 19"/>
          <p:cNvGrpSpPr/>
          <p:nvPr/>
        </p:nvGrpSpPr>
        <p:grpSpPr>
          <a:xfrm>
            <a:off x="1913040" y="2693160"/>
            <a:ext cx="1192680" cy="1015560"/>
            <a:chOff x="1913040" y="2693160"/>
            <a:chExt cx="1192680" cy="1015560"/>
          </a:xfrm>
        </p:grpSpPr>
        <p:grpSp>
          <p:nvGrpSpPr>
            <p:cNvPr id="346" name="Group 20"/>
            <p:cNvGrpSpPr/>
            <p:nvPr/>
          </p:nvGrpSpPr>
          <p:grpSpPr>
            <a:xfrm>
              <a:off x="1913040" y="2693160"/>
              <a:ext cx="1192680" cy="1015560"/>
              <a:chOff x="1913040" y="2693160"/>
              <a:chExt cx="1192680" cy="1015560"/>
            </a:xfrm>
          </p:grpSpPr>
          <p:sp>
            <p:nvSpPr>
              <p:cNvPr id="347" name="Freeform 21"/>
              <p:cNvSpPr/>
              <p:nvPr/>
            </p:nvSpPr>
            <p:spPr>
              <a:xfrm>
                <a:off x="1913040" y="2819160"/>
                <a:ext cx="1192680" cy="889560"/>
              </a:xfrm>
              <a:custGeom>
                <a:avLst/>
                <a:gdLst>
                  <a:gd name="textAreaLeft" fmla="*/ 0 w 1192680"/>
                  <a:gd name="textAreaRight" fmla="*/ 1193040 w 1192680"/>
                  <a:gd name="textAreaTop" fmla="*/ 0 h 889560"/>
                  <a:gd name="textAreaBottom" fmla="*/ 889920 h 889560"/>
                </a:gdLst>
                <a:ah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48" name="TextBox 22"/>
              <p:cNvSpPr/>
              <p:nvPr/>
            </p:nvSpPr>
            <p:spPr>
              <a:xfrm>
                <a:off x="1913040" y="2693160"/>
                <a:ext cx="1192680" cy="101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349" name="TextBox 23"/>
            <p:cNvSpPr/>
            <p:nvPr/>
          </p:nvSpPr>
          <p:spPr>
            <a:xfrm>
              <a:off x="1913040" y="2892960"/>
              <a:ext cx="1192680" cy="738360"/>
            </a:xfrm>
            <a:prstGeom prst="rect">
              <a:avLst/>
            </a:prstGeom>
            <a:noFill/>
            <a:ln w="0">
              <a:noFill/>
            </a:ln>
          </p:spPr>
          <p:style>
            <a:lnRef idx="0"/>
            <a:fillRef idx="0"/>
            <a:effectRef idx="0"/>
            <a:fontRef idx="minor"/>
          </p:style>
          <p:txBody>
            <a:bodyPr lIns="0" rIns="0" tIns="0" bIns="0" anchor="t">
              <a:spAutoFit/>
            </a:bodyPr>
            <a:p>
              <a:pPr algn="ctr" defTabSz="914400">
                <a:lnSpc>
                  <a:spcPts val="5817"/>
                </a:lnSpc>
              </a:pPr>
              <a:r>
                <a:rPr b="1" lang="en-US" sz="4160" spc="-1" strike="noStrike">
                  <a:solidFill>
                    <a:srgbClr val="fbfbfc"/>
                  </a:solidFill>
                  <a:latin typeface="Montserrat Bold"/>
                  <a:ea typeface="Montserrat Bold"/>
                </a:rPr>
                <a:t>04</a:t>
              </a:r>
              <a:endParaRPr b="0" lang="en-US" sz="4160" spc="-1" strike="noStrike">
                <a:solidFill>
                  <a:srgbClr val="000000"/>
                </a:solidFill>
                <a:latin typeface="Arial"/>
              </a:endParaRPr>
            </a:p>
          </p:txBody>
        </p:sp>
      </p:grpSp>
      <p:grpSp>
        <p:nvGrpSpPr>
          <p:cNvPr id="350" name="Group 24"/>
          <p:cNvGrpSpPr/>
          <p:nvPr/>
        </p:nvGrpSpPr>
        <p:grpSpPr>
          <a:xfrm>
            <a:off x="1913040" y="4776120"/>
            <a:ext cx="1192680" cy="1015920"/>
            <a:chOff x="1913040" y="4776120"/>
            <a:chExt cx="1192680" cy="1015920"/>
          </a:xfrm>
        </p:grpSpPr>
        <p:grpSp>
          <p:nvGrpSpPr>
            <p:cNvPr id="351" name="Group 25"/>
            <p:cNvGrpSpPr/>
            <p:nvPr/>
          </p:nvGrpSpPr>
          <p:grpSpPr>
            <a:xfrm>
              <a:off x="1913040" y="4776120"/>
              <a:ext cx="1192680" cy="1015920"/>
              <a:chOff x="1913040" y="4776120"/>
              <a:chExt cx="1192680" cy="1015920"/>
            </a:xfrm>
          </p:grpSpPr>
          <p:sp>
            <p:nvSpPr>
              <p:cNvPr id="352" name="Freeform 26"/>
              <p:cNvSpPr/>
              <p:nvPr/>
            </p:nvSpPr>
            <p:spPr>
              <a:xfrm>
                <a:off x="1913040" y="4902480"/>
                <a:ext cx="1192680" cy="889560"/>
              </a:xfrm>
              <a:custGeom>
                <a:avLst/>
                <a:gdLst>
                  <a:gd name="textAreaLeft" fmla="*/ 0 w 1192680"/>
                  <a:gd name="textAreaRight" fmla="*/ 1193040 w 1192680"/>
                  <a:gd name="textAreaTop" fmla="*/ 0 h 889560"/>
                  <a:gd name="textAreaBottom" fmla="*/ 889920 h 889560"/>
                </a:gdLst>
                <a:ah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53" name="TextBox 27"/>
              <p:cNvSpPr/>
              <p:nvPr/>
            </p:nvSpPr>
            <p:spPr>
              <a:xfrm>
                <a:off x="1913040" y="4776120"/>
                <a:ext cx="1192680" cy="101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354" name="TextBox 28"/>
            <p:cNvSpPr/>
            <p:nvPr/>
          </p:nvSpPr>
          <p:spPr>
            <a:xfrm>
              <a:off x="1913040" y="4975920"/>
              <a:ext cx="1192680" cy="738360"/>
            </a:xfrm>
            <a:prstGeom prst="rect">
              <a:avLst/>
            </a:prstGeom>
            <a:noFill/>
            <a:ln w="0">
              <a:noFill/>
            </a:ln>
          </p:spPr>
          <p:style>
            <a:lnRef idx="0"/>
            <a:fillRef idx="0"/>
            <a:effectRef idx="0"/>
            <a:fontRef idx="minor"/>
          </p:style>
          <p:txBody>
            <a:bodyPr lIns="0" rIns="0" tIns="0" bIns="0" anchor="t">
              <a:spAutoFit/>
            </a:bodyPr>
            <a:p>
              <a:pPr algn="ctr" defTabSz="914400">
                <a:lnSpc>
                  <a:spcPts val="5817"/>
                </a:lnSpc>
              </a:pPr>
              <a:r>
                <a:rPr b="1" lang="en-US" sz="4160" spc="-1" strike="noStrike">
                  <a:solidFill>
                    <a:srgbClr val="fbfbfc"/>
                  </a:solidFill>
                  <a:latin typeface="Montserrat Bold"/>
                  <a:ea typeface="Montserrat Bold"/>
                </a:rPr>
                <a:t>05</a:t>
              </a:r>
              <a:endParaRPr b="0" lang="en-US" sz="4160" spc="-1" strike="noStrike">
                <a:solidFill>
                  <a:srgbClr val="000000"/>
                </a:solidFill>
                <a:latin typeface="Arial"/>
              </a:endParaRPr>
            </a:p>
          </p:txBody>
        </p:sp>
      </p:grpSp>
      <p:grpSp>
        <p:nvGrpSpPr>
          <p:cNvPr id="355" name="Group 29"/>
          <p:cNvGrpSpPr/>
          <p:nvPr/>
        </p:nvGrpSpPr>
        <p:grpSpPr>
          <a:xfrm>
            <a:off x="1913040" y="6859440"/>
            <a:ext cx="1192680" cy="1015560"/>
            <a:chOff x="1913040" y="6859440"/>
            <a:chExt cx="1192680" cy="1015560"/>
          </a:xfrm>
        </p:grpSpPr>
        <p:grpSp>
          <p:nvGrpSpPr>
            <p:cNvPr id="356" name="Group 30"/>
            <p:cNvGrpSpPr/>
            <p:nvPr/>
          </p:nvGrpSpPr>
          <p:grpSpPr>
            <a:xfrm>
              <a:off x="1913040" y="6859440"/>
              <a:ext cx="1192680" cy="1015560"/>
              <a:chOff x="1913040" y="6859440"/>
              <a:chExt cx="1192680" cy="1015560"/>
            </a:xfrm>
          </p:grpSpPr>
          <p:sp>
            <p:nvSpPr>
              <p:cNvPr id="357" name="Freeform 31"/>
              <p:cNvSpPr/>
              <p:nvPr/>
            </p:nvSpPr>
            <p:spPr>
              <a:xfrm>
                <a:off x="1913040" y="6985440"/>
                <a:ext cx="1192680" cy="889560"/>
              </a:xfrm>
              <a:custGeom>
                <a:avLst/>
                <a:gdLst>
                  <a:gd name="textAreaLeft" fmla="*/ 0 w 1192680"/>
                  <a:gd name="textAreaRight" fmla="*/ 1193040 w 1192680"/>
                  <a:gd name="textAreaTop" fmla="*/ 0 h 889560"/>
                  <a:gd name="textAreaBottom" fmla="*/ 889920 h 889560"/>
                </a:gdLst>
                <a:ah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58" name="TextBox 32"/>
              <p:cNvSpPr/>
              <p:nvPr/>
            </p:nvSpPr>
            <p:spPr>
              <a:xfrm>
                <a:off x="1913040" y="6859440"/>
                <a:ext cx="1192680" cy="10155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sp>
          <p:nvSpPr>
            <p:cNvPr id="359" name="TextBox 33"/>
            <p:cNvSpPr/>
            <p:nvPr/>
          </p:nvSpPr>
          <p:spPr>
            <a:xfrm>
              <a:off x="1913040" y="7059240"/>
              <a:ext cx="1192680" cy="738360"/>
            </a:xfrm>
            <a:prstGeom prst="rect">
              <a:avLst/>
            </a:prstGeom>
            <a:noFill/>
            <a:ln w="0">
              <a:noFill/>
            </a:ln>
          </p:spPr>
          <p:style>
            <a:lnRef idx="0"/>
            <a:fillRef idx="0"/>
            <a:effectRef idx="0"/>
            <a:fontRef idx="minor"/>
          </p:style>
          <p:txBody>
            <a:bodyPr lIns="0" rIns="0" tIns="0" bIns="0" anchor="t">
              <a:spAutoFit/>
            </a:bodyPr>
            <a:p>
              <a:pPr algn="ctr" defTabSz="914400">
                <a:lnSpc>
                  <a:spcPts val="5817"/>
                </a:lnSpc>
              </a:pPr>
              <a:r>
                <a:rPr b="1" lang="en-US" sz="4160" spc="-1" strike="noStrike">
                  <a:solidFill>
                    <a:srgbClr val="fbfbfc"/>
                  </a:solidFill>
                  <a:latin typeface="Montserrat Bold"/>
                  <a:ea typeface="Montserrat Bold"/>
                </a:rPr>
                <a:t>06</a:t>
              </a:r>
              <a:endParaRPr b="0" lang="en-US" sz="4160" spc="-1" strike="noStrike">
                <a:solidFill>
                  <a:srgbClr val="000000"/>
                </a:solidFill>
                <a:latin typeface="Arial"/>
              </a:endParaRPr>
            </a:p>
          </p:txBody>
        </p:sp>
      </p:grpSp>
      <p:sp>
        <p:nvSpPr>
          <p:cNvPr id="360" name="Freeform 34"/>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61" name="TextBox 35"/>
          <p:cNvSpPr/>
          <p:nvPr/>
        </p:nvSpPr>
        <p:spPr>
          <a:xfrm>
            <a:off x="1028880" y="480600"/>
            <a:ext cx="415440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Computer Vision ?</a:t>
            </a:r>
            <a:endParaRPr b="0" lang="en-US" sz="3170" spc="-1" strike="noStrike">
              <a:solidFill>
                <a:srgbClr val="000000"/>
              </a:solidFill>
              <a:latin typeface="Arial"/>
            </a:endParaRPr>
          </a:p>
        </p:txBody>
      </p:sp>
      <p:sp>
        <p:nvSpPr>
          <p:cNvPr id="362" name="TextBox 36"/>
          <p:cNvSpPr/>
          <p:nvPr/>
        </p:nvSpPr>
        <p:spPr>
          <a:xfrm>
            <a:off x="3391920" y="7061760"/>
            <a:ext cx="4456800" cy="580680"/>
          </a:xfrm>
          <a:prstGeom prst="rect">
            <a:avLst/>
          </a:prstGeom>
          <a:noFill/>
          <a:ln w="0">
            <a:noFill/>
          </a:ln>
        </p:spPr>
        <p:style>
          <a:lnRef idx="0"/>
          <a:fillRef idx="0"/>
          <a:effectRef idx="0"/>
          <a:fontRef idx="minor"/>
        </p:style>
        <p:txBody>
          <a:bodyPr lIns="0" rIns="0" tIns="0" bIns="0" anchor="t">
            <a:spAutoFit/>
          </a:bodyPr>
          <a:p>
            <a:pPr algn="ctr" defTabSz="914400">
              <a:lnSpc>
                <a:spcPts val="4569"/>
              </a:lnSpc>
            </a:pPr>
            <a:r>
              <a:rPr b="1" lang="en-US" sz="4230" spc="-1" strike="noStrike">
                <a:solidFill>
                  <a:srgbClr val="ad623c"/>
                </a:solidFill>
                <a:latin typeface="Montserrat Bold"/>
                <a:ea typeface="Montserrat Bold"/>
              </a:rPr>
              <a:t>Secteur public : </a:t>
            </a:r>
            <a:endParaRPr b="0" lang="en-US" sz="4230" spc="-1" strike="noStrike">
              <a:solidFill>
                <a:srgbClr val="000000"/>
              </a:solidFill>
              <a:latin typeface="Arial"/>
            </a:endParaRPr>
          </a:p>
        </p:txBody>
      </p:sp>
      <p:sp>
        <p:nvSpPr>
          <p:cNvPr id="363" name="TextBox 37"/>
          <p:cNvSpPr/>
          <p:nvPr/>
        </p:nvSpPr>
        <p:spPr>
          <a:xfrm>
            <a:off x="7560360" y="5025960"/>
            <a:ext cx="9698760" cy="552600"/>
          </a:xfrm>
          <a:prstGeom prst="rect">
            <a:avLst/>
          </a:prstGeom>
          <a:noFill/>
          <a:ln w="0">
            <a:noFill/>
          </a:ln>
        </p:spPr>
        <p:style>
          <a:lnRef idx="0"/>
          <a:fillRef idx="0"/>
          <a:effectRef idx="0"/>
          <a:fontRef idx="minor"/>
        </p:style>
        <p:txBody>
          <a:bodyPr lIns="0" rIns="0" tIns="0" bIns="0" anchor="t">
            <a:spAutoFit/>
          </a:bodyPr>
          <a:p>
            <a:pPr algn="ctr" defTabSz="914400">
              <a:lnSpc>
                <a:spcPts val="4354"/>
              </a:lnSpc>
            </a:pPr>
            <a:r>
              <a:rPr b="1" lang="en-US" sz="3110" spc="-1" strike="noStrike">
                <a:solidFill>
                  <a:srgbClr val="000000"/>
                </a:solidFill>
                <a:latin typeface="Montserrat Bold"/>
                <a:ea typeface="Montserrat Bold"/>
              </a:rPr>
              <a:t>Évaluation automatisée des dommages.</a:t>
            </a:r>
            <a:endParaRPr b="0" lang="en-US" sz="3110" spc="-1" strike="noStrike">
              <a:solidFill>
                <a:srgbClr val="000000"/>
              </a:solidFill>
              <a:latin typeface="Arial"/>
            </a:endParaRPr>
          </a:p>
        </p:txBody>
      </p:sp>
      <p:sp>
        <p:nvSpPr>
          <p:cNvPr id="364" name="TextBox 38"/>
          <p:cNvSpPr/>
          <p:nvPr/>
        </p:nvSpPr>
        <p:spPr>
          <a:xfrm>
            <a:off x="8134560" y="7041960"/>
            <a:ext cx="7056360" cy="552600"/>
          </a:xfrm>
          <a:prstGeom prst="rect">
            <a:avLst/>
          </a:prstGeom>
          <a:noFill/>
          <a:ln w="0">
            <a:noFill/>
          </a:ln>
        </p:spPr>
        <p:style>
          <a:lnRef idx="0"/>
          <a:fillRef idx="0"/>
          <a:effectRef idx="0"/>
          <a:fontRef idx="minor"/>
        </p:style>
        <p:txBody>
          <a:bodyPr lIns="0" rIns="0" tIns="0" bIns="0" anchor="t">
            <a:spAutoFit/>
          </a:bodyPr>
          <a:p>
            <a:pPr algn="ctr" defTabSz="914400">
              <a:lnSpc>
                <a:spcPts val="4354"/>
              </a:lnSpc>
            </a:pPr>
            <a:r>
              <a:rPr b="1" lang="en-US" sz="3110" spc="-1" strike="noStrike">
                <a:solidFill>
                  <a:srgbClr val="000000"/>
                </a:solidFill>
                <a:latin typeface="Montserrat Bold"/>
                <a:ea typeface="Montserrat Bold"/>
              </a:rPr>
              <a:t>Gestion des files d’attente.</a:t>
            </a:r>
            <a:endParaRPr b="0" lang="en-US" sz="311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65" name="Group 2"/>
          <p:cNvGrpSpPr/>
          <p:nvPr/>
        </p:nvGrpSpPr>
        <p:grpSpPr>
          <a:xfrm>
            <a:off x="1028880" y="5142960"/>
            <a:ext cx="16230240" cy="5248800"/>
            <a:chOff x="1028880" y="5142960"/>
            <a:chExt cx="16230240" cy="5248800"/>
          </a:xfrm>
        </p:grpSpPr>
        <p:sp>
          <p:nvSpPr>
            <p:cNvPr id="366" name="Freeform 3"/>
            <p:cNvSpPr/>
            <p:nvPr/>
          </p:nvSpPr>
          <p:spPr>
            <a:xfrm>
              <a:off x="1028880" y="5287320"/>
              <a:ext cx="16230240" cy="5104080"/>
            </a:xfrm>
            <a:custGeom>
              <a:avLst/>
              <a:gdLst>
                <a:gd name="textAreaLeft" fmla="*/ 0 w 16230240"/>
                <a:gd name="textAreaRight" fmla="*/ 16230600 w 16230240"/>
                <a:gd name="textAreaTop" fmla="*/ 0 h 5104080"/>
                <a:gd name="textAreaBottom" fmla="*/ 5104440 h 5104080"/>
              </a:gdLst>
              <a:ahLst/>
              <a:rect l="textAreaLeft" t="textAreaTop" r="textAreaRight" b="textAreaBottom"/>
              <a:pathLst>
                <a:path w="4274726" h="1344349">
                  <a:moveTo>
                    <a:pt x="0" y="0"/>
                  </a:moveTo>
                  <a:lnTo>
                    <a:pt x="4274726" y="0"/>
                  </a:lnTo>
                  <a:lnTo>
                    <a:pt x="4274726" y="1344349"/>
                  </a:lnTo>
                  <a:lnTo>
                    <a:pt x="0" y="1344349"/>
                  </a:lnTo>
                  <a:close/>
                </a:path>
              </a:pathLst>
            </a:custGeom>
            <a:solidFill>
              <a:srgbClr val="f6f6f6"/>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67" name="TextBox 4"/>
            <p:cNvSpPr/>
            <p:nvPr/>
          </p:nvSpPr>
          <p:spPr>
            <a:xfrm>
              <a:off x="1028880" y="5142960"/>
              <a:ext cx="16230240" cy="52488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368" name="Group 5"/>
          <p:cNvGrpSpPr/>
          <p:nvPr/>
        </p:nvGrpSpPr>
        <p:grpSpPr>
          <a:xfrm>
            <a:off x="2929320" y="3994560"/>
            <a:ext cx="1708560" cy="1708560"/>
            <a:chOff x="2929320" y="3994560"/>
            <a:chExt cx="1708560" cy="1708560"/>
          </a:xfrm>
        </p:grpSpPr>
        <p:sp>
          <p:nvSpPr>
            <p:cNvPr id="369" name="Freeform 6"/>
            <p:cNvSpPr/>
            <p:nvPr/>
          </p:nvSpPr>
          <p:spPr>
            <a:xfrm>
              <a:off x="2929320" y="3994560"/>
              <a:ext cx="1708560" cy="1708560"/>
            </a:xfrm>
            <a:custGeom>
              <a:avLst/>
              <a:gdLst>
                <a:gd name="textAreaLeft" fmla="*/ 0 w 1708560"/>
                <a:gd name="textAreaRight" fmla="*/ 1708920 w 1708560"/>
                <a:gd name="textAreaTop" fmla="*/ 0 h 1708560"/>
                <a:gd name="textAreaBottom" fmla="*/ 1708920 h 170856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370" name="Group 7"/>
          <p:cNvGrpSpPr/>
          <p:nvPr/>
        </p:nvGrpSpPr>
        <p:grpSpPr>
          <a:xfrm>
            <a:off x="13962960" y="3994560"/>
            <a:ext cx="1708560" cy="1708560"/>
            <a:chOff x="13962960" y="3994560"/>
            <a:chExt cx="1708560" cy="1708560"/>
          </a:xfrm>
        </p:grpSpPr>
        <p:sp>
          <p:nvSpPr>
            <p:cNvPr id="371" name="Freeform 8"/>
            <p:cNvSpPr/>
            <p:nvPr/>
          </p:nvSpPr>
          <p:spPr>
            <a:xfrm>
              <a:off x="13962960" y="3994560"/>
              <a:ext cx="1708560" cy="1708560"/>
            </a:xfrm>
            <a:custGeom>
              <a:avLst/>
              <a:gdLst>
                <a:gd name="textAreaLeft" fmla="*/ 0 w 1708560"/>
                <a:gd name="textAreaRight" fmla="*/ 1708920 w 1708560"/>
                <a:gd name="textAreaTop" fmla="*/ 0 h 1708560"/>
                <a:gd name="textAreaBottom" fmla="*/ 1708920 h 170856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372" name="Group 9"/>
          <p:cNvGrpSpPr/>
          <p:nvPr/>
        </p:nvGrpSpPr>
        <p:grpSpPr>
          <a:xfrm>
            <a:off x="8289360" y="3994560"/>
            <a:ext cx="1708560" cy="1708560"/>
            <a:chOff x="8289360" y="3994560"/>
            <a:chExt cx="1708560" cy="1708560"/>
          </a:xfrm>
        </p:grpSpPr>
        <p:sp>
          <p:nvSpPr>
            <p:cNvPr id="373" name="Freeform 10"/>
            <p:cNvSpPr/>
            <p:nvPr/>
          </p:nvSpPr>
          <p:spPr>
            <a:xfrm>
              <a:off x="8289360" y="3994560"/>
              <a:ext cx="1708560" cy="1708560"/>
            </a:xfrm>
            <a:custGeom>
              <a:avLst/>
              <a:gdLst>
                <a:gd name="textAreaLeft" fmla="*/ 0 w 1708560"/>
                <a:gd name="textAreaRight" fmla="*/ 1708920 w 1708560"/>
                <a:gd name="textAreaTop" fmla="*/ 0 h 1708560"/>
                <a:gd name="textAreaBottom" fmla="*/ 1708920 h 170856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374" name="TextBox 11"/>
          <p:cNvSpPr/>
          <p:nvPr/>
        </p:nvSpPr>
        <p:spPr>
          <a:xfrm>
            <a:off x="6598440" y="3306600"/>
            <a:ext cx="5509800" cy="435240"/>
          </a:xfrm>
          <a:prstGeom prst="rect">
            <a:avLst/>
          </a:prstGeom>
          <a:noFill/>
          <a:ln w="0">
            <a:noFill/>
          </a:ln>
        </p:spPr>
        <p:style>
          <a:lnRef idx="0"/>
          <a:fillRef idx="0"/>
          <a:effectRef idx="0"/>
          <a:fontRef idx="minor"/>
        </p:style>
        <p:txBody>
          <a:bodyPr lIns="0" rIns="0" tIns="0" bIns="0" anchor="t">
            <a:spAutoFit/>
          </a:bodyPr>
          <a:p>
            <a:pPr algn="ctr" defTabSz="914400">
              <a:lnSpc>
                <a:spcPts val="3424"/>
              </a:lnSpc>
            </a:pPr>
            <a:r>
              <a:rPr b="1" lang="en-US" sz="3170" spc="-1" strike="noStrike">
                <a:solidFill>
                  <a:srgbClr val="ad623c"/>
                </a:solidFill>
                <a:latin typeface="Montserrat Bold"/>
                <a:ea typeface="Montserrat Bold"/>
              </a:rPr>
              <a:t>Reconnaissance faciale </a:t>
            </a:r>
            <a:endParaRPr b="0" lang="en-US" sz="3170" spc="-1" strike="noStrike">
              <a:solidFill>
                <a:srgbClr val="000000"/>
              </a:solidFill>
              <a:latin typeface="Arial"/>
            </a:endParaRPr>
          </a:p>
        </p:txBody>
      </p:sp>
      <p:sp>
        <p:nvSpPr>
          <p:cNvPr id="375" name="TextBox 12"/>
          <p:cNvSpPr/>
          <p:nvPr/>
        </p:nvSpPr>
        <p:spPr>
          <a:xfrm>
            <a:off x="178920" y="3306600"/>
            <a:ext cx="6869880" cy="435240"/>
          </a:xfrm>
          <a:prstGeom prst="rect">
            <a:avLst/>
          </a:prstGeom>
          <a:noFill/>
          <a:ln w="0">
            <a:noFill/>
          </a:ln>
        </p:spPr>
        <p:style>
          <a:lnRef idx="0"/>
          <a:fillRef idx="0"/>
          <a:effectRef idx="0"/>
          <a:fontRef idx="minor"/>
        </p:style>
        <p:txBody>
          <a:bodyPr lIns="0" rIns="0" tIns="0" bIns="0" anchor="t">
            <a:spAutoFit/>
          </a:bodyPr>
          <a:p>
            <a:pPr algn="ctr" defTabSz="914400">
              <a:lnSpc>
                <a:spcPts val="3424"/>
              </a:lnSpc>
            </a:pPr>
            <a:r>
              <a:rPr b="1" lang="en-US" sz="3170" spc="-1" strike="noStrike">
                <a:solidFill>
                  <a:srgbClr val="ad623c"/>
                </a:solidFill>
                <a:latin typeface="Montserrat Bold"/>
                <a:ea typeface="Montserrat Bold"/>
              </a:rPr>
              <a:t>Surveillance &amp; Sécurité</a:t>
            </a:r>
            <a:endParaRPr b="0" lang="en-US" sz="3170" spc="-1" strike="noStrike">
              <a:solidFill>
                <a:srgbClr val="000000"/>
              </a:solidFill>
              <a:latin typeface="Arial"/>
            </a:endParaRPr>
          </a:p>
        </p:txBody>
      </p:sp>
      <p:sp>
        <p:nvSpPr>
          <p:cNvPr id="376" name="TextBox 13"/>
          <p:cNvSpPr/>
          <p:nvPr/>
        </p:nvSpPr>
        <p:spPr>
          <a:xfrm>
            <a:off x="11899080" y="3306600"/>
            <a:ext cx="5509800" cy="435240"/>
          </a:xfrm>
          <a:prstGeom prst="rect">
            <a:avLst/>
          </a:prstGeom>
          <a:noFill/>
          <a:ln w="0">
            <a:noFill/>
          </a:ln>
        </p:spPr>
        <p:style>
          <a:lnRef idx="0"/>
          <a:fillRef idx="0"/>
          <a:effectRef idx="0"/>
          <a:fontRef idx="minor"/>
        </p:style>
        <p:txBody>
          <a:bodyPr lIns="0" rIns="0" tIns="0" bIns="0" anchor="t">
            <a:spAutoFit/>
          </a:bodyPr>
          <a:p>
            <a:pPr algn="ctr" defTabSz="914400">
              <a:lnSpc>
                <a:spcPts val="3424"/>
              </a:lnSpc>
            </a:pPr>
            <a:r>
              <a:rPr b="1" lang="en-US" sz="3170" spc="-1" strike="noStrike">
                <a:solidFill>
                  <a:srgbClr val="ad623c"/>
                </a:solidFill>
                <a:latin typeface="Montserrat Bold"/>
                <a:ea typeface="Montserrat Bold"/>
              </a:rPr>
              <a:t>Médecine</a:t>
            </a:r>
            <a:endParaRPr b="0" lang="en-US" sz="3170" spc="-1" strike="noStrike">
              <a:solidFill>
                <a:srgbClr val="000000"/>
              </a:solidFill>
              <a:latin typeface="Arial"/>
            </a:endParaRPr>
          </a:p>
        </p:txBody>
      </p:sp>
      <p:sp>
        <p:nvSpPr>
          <p:cNvPr id="377" name="TextBox 14"/>
          <p:cNvSpPr/>
          <p:nvPr/>
        </p:nvSpPr>
        <p:spPr>
          <a:xfrm>
            <a:off x="1337760" y="6048360"/>
            <a:ext cx="4891320" cy="1442520"/>
          </a:xfrm>
          <a:prstGeom prst="rect">
            <a:avLst/>
          </a:prstGeom>
          <a:noFill/>
          <a:ln w="0">
            <a:noFill/>
          </a:ln>
        </p:spPr>
        <p:style>
          <a:lnRef idx="0"/>
          <a:fillRef idx="0"/>
          <a:effectRef idx="0"/>
          <a:fontRef idx="minor"/>
        </p:style>
        <p:txBody>
          <a:bodyPr lIns="0" rIns="0" tIns="0" bIns="0" anchor="t">
            <a:spAutoFit/>
          </a:bodyPr>
          <a:p>
            <a:pPr algn="ctr" defTabSz="914400">
              <a:lnSpc>
                <a:spcPts val="3787"/>
              </a:lnSpc>
            </a:pPr>
            <a:r>
              <a:rPr b="1" lang="en-US" sz="2700" spc="-1" strike="noStrike">
                <a:solidFill>
                  <a:srgbClr val="000000"/>
                </a:solidFill>
                <a:latin typeface="Montserrat Bold"/>
                <a:ea typeface="Montserrat Bold"/>
              </a:rPr>
              <a:t> </a:t>
            </a:r>
            <a:r>
              <a:rPr b="1" lang="en-US" sz="2700" spc="-1" strike="noStrike">
                <a:solidFill>
                  <a:srgbClr val="000000"/>
                </a:solidFill>
                <a:latin typeface="Montserrat Bold"/>
                <a:ea typeface="Montserrat Bold"/>
              </a:rPr>
              <a:t>Détection automatique d’intrusions ou d’activités suspectes</a:t>
            </a:r>
            <a:endParaRPr b="0" lang="en-US" sz="2700" spc="-1" strike="noStrike">
              <a:solidFill>
                <a:srgbClr val="000000"/>
              </a:solidFill>
              <a:latin typeface="Arial"/>
            </a:endParaRPr>
          </a:p>
        </p:txBody>
      </p:sp>
      <p:sp>
        <p:nvSpPr>
          <p:cNvPr id="378" name="TextBox 15"/>
          <p:cNvSpPr/>
          <p:nvPr/>
        </p:nvSpPr>
        <p:spPr>
          <a:xfrm>
            <a:off x="6698160" y="6229440"/>
            <a:ext cx="4891320" cy="1443240"/>
          </a:xfrm>
          <a:prstGeom prst="rect">
            <a:avLst/>
          </a:prstGeom>
          <a:noFill/>
          <a:ln w="0">
            <a:noFill/>
          </a:ln>
        </p:spPr>
        <p:style>
          <a:lnRef idx="0"/>
          <a:fillRef idx="0"/>
          <a:effectRef idx="0"/>
          <a:fontRef idx="minor"/>
        </p:style>
        <p:txBody>
          <a:bodyPr lIns="0" rIns="0" tIns="0" bIns="0" anchor="t">
            <a:spAutoFit/>
          </a:bodyPr>
          <a:p>
            <a:pPr algn="ctr" defTabSz="914400">
              <a:lnSpc>
                <a:spcPts val="3787"/>
              </a:lnSpc>
            </a:pPr>
            <a:r>
              <a:rPr b="1" lang="en-US" sz="2700" spc="-1" strike="noStrike">
                <a:solidFill>
                  <a:srgbClr val="000000"/>
                </a:solidFill>
                <a:latin typeface="Montserrat Bold"/>
                <a:ea typeface="Montserrat Bold"/>
              </a:rPr>
              <a:t>Identification des individus (utilisé dans la sécurité ou les smartphones).</a:t>
            </a:r>
            <a:endParaRPr b="0" lang="en-US" sz="2700" spc="-1" strike="noStrike">
              <a:solidFill>
                <a:srgbClr val="000000"/>
              </a:solidFill>
              <a:latin typeface="Arial"/>
            </a:endParaRPr>
          </a:p>
        </p:txBody>
      </p:sp>
      <p:sp>
        <p:nvSpPr>
          <p:cNvPr id="379" name="TextBox 16"/>
          <p:cNvSpPr/>
          <p:nvPr/>
        </p:nvSpPr>
        <p:spPr>
          <a:xfrm>
            <a:off x="12208320" y="6229440"/>
            <a:ext cx="4891320" cy="961560"/>
          </a:xfrm>
          <a:prstGeom prst="rect">
            <a:avLst/>
          </a:prstGeom>
          <a:noFill/>
          <a:ln w="0">
            <a:noFill/>
          </a:ln>
        </p:spPr>
        <p:style>
          <a:lnRef idx="0"/>
          <a:fillRef idx="0"/>
          <a:effectRef idx="0"/>
          <a:fontRef idx="minor"/>
        </p:style>
        <p:txBody>
          <a:bodyPr lIns="0" rIns="0" tIns="0" bIns="0" anchor="t">
            <a:spAutoFit/>
          </a:bodyPr>
          <a:p>
            <a:pPr algn="ctr" defTabSz="914400">
              <a:lnSpc>
                <a:spcPts val="3787"/>
              </a:lnSpc>
            </a:pPr>
            <a:r>
              <a:rPr b="1" lang="en-US" sz="2700" spc="-1" strike="noStrike">
                <a:solidFill>
                  <a:srgbClr val="000000"/>
                </a:solidFill>
                <a:latin typeface="Montserrat Bold"/>
                <a:ea typeface="Montserrat Bold"/>
              </a:rPr>
              <a:t>Analyse des radiographies et dépistage de maladies.</a:t>
            </a:r>
            <a:endParaRPr b="0" lang="en-US" sz="2700" spc="-1" strike="noStrike">
              <a:solidFill>
                <a:srgbClr val="000000"/>
              </a:solidFill>
              <a:latin typeface="Arial"/>
            </a:endParaRPr>
          </a:p>
        </p:txBody>
      </p:sp>
      <p:grpSp>
        <p:nvGrpSpPr>
          <p:cNvPr id="380" name="Group 17"/>
          <p:cNvGrpSpPr/>
          <p:nvPr/>
        </p:nvGrpSpPr>
        <p:grpSpPr>
          <a:xfrm>
            <a:off x="15552720" y="557640"/>
            <a:ext cx="1140840" cy="470880"/>
            <a:chOff x="15552720" y="557640"/>
            <a:chExt cx="1140840" cy="470880"/>
          </a:xfrm>
        </p:grpSpPr>
        <p:grpSp>
          <p:nvGrpSpPr>
            <p:cNvPr id="381" name="Group 18"/>
            <p:cNvGrpSpPr/>
            <p:nvPr/>
          </p:nvGrpSpPr>
          <p:grpSpPr>
            <a:xfrm>
              <a:off x="15552720" y="557640"/>
              <a:ext cx="470880" cy="470880"/>
              <a:chOff x="15552720" y="557640"/>
              <a:chExt cx="470880" cy="470880"/>
            </a:xfrm>
          </p:grpSpPr>
          <p:sp>
            <p:nvSpPr>
              <p:cNvPr id="382" name="Freeform 19"/>
              <p:cNvSpPr/>
              <p:nvPr/>
            </p:nvSpPr>
            <p:spPr>
              <a:xfrm>
                <a:off x="155527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83" name="TextBox 20"/>
              <p:cNvSpPr/>
              <p:nvPr/>
            </p:nvSpPr>
            <p:spPr>
              <a:xfrm>
                <a:off x="155970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384" name="Group 21"/>
            <p:cNvGrpSpPr/>
            <p:nvPr/>
          </p:nvGrpSpPr>
          <p:grpSpPr>
            <a:xfrm>
              <a:off x="15776280" y="557640"/>
              <a:ext cx="470880" cy="470880"/>
              <a:chOff x="15776280" y="557640"/>
              <a:chExt cx="470880" cy="470880"/>
            </a:xfrm>
          </p:grpSpPr>
          <p:sp>
            <p:nvSpPr>
              <p:cNvPr id="385" name="Freeform 22"/>
              <p:cNvSpPr/>
              <p:nvPr/>
            </p:nvSpPr>
            <p:spPr>
              <a:xfrm>
                <a:off x="157762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86" name="TextBox 23"/>
              <p:cNvSpPr/>
              <p:nvPr/>
            </p:nvSpPr>
            <p:spPr>
              <a:xfrm>
                <a:off x="158202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387" name="Group 24"/>
            <p:cNvGrpSpPr/>
            <p:nvPr/>
          </p:nvGrpSpPr>
          <p:grpSpPr>
            <a:xfrm>
              <a:off x="15999480" y="557640"/>
              <a:ext cx="470880" cy="470880"/>
              <a:chOff x="15999480" y="557640"/>
              <a:chExt cx="470880" cy="470880"/>
            </a:xfrm>
          </p:grpSpPr>
          <p:sp>
            <p:nvSpPr>
              <p:cNvPr id="388" name="Freeform 25"/>
              <p:cNvSpPr/>
              <p:nvPr/>
            </p:nvSpPr>
            <p:spPr>
              <a:xfrm>
                <a:off x="159994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89" name="TextBox 26"/>
              <p:cNvSpPr/>
              <p:nvPr/>
            </p:nvSpPr>
            <p:spPr>
              <a:xfrm>
                <a:off x="160437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390" name="Group 27"/>
            <p:cNvGrpSpPr/>
            <p:nvPr/>
          </p:nvGrpSpPr>
          <p:grpSpPr>
            <a:xfrm>
              <a:off x="16222680" y="557640"/>
              <a:ext cx="470880" cy="470880"/>
              <a:chOff x="16222680" y="557640"/>
              <a:chExt cx="470880" cy="470880"/>
            </a:xfrm>
          </p:grpSpPr>
          <p:sp>
            <p:nvSpPr>
              <p:cNvPr id="391" name="Freeform 28"/>
              <p:cNvSpPr/>
              <p:nvPr/>
            </p:nvSpPr>
            <p:spPr>
              <a:xfrm>
                <a:off x="162226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92" name="TextBox 29"/>
              <p:cNvSpPr/>
              <p:nvPr/>
            </p:nvSpPr>
            <p:spPr>
              <a:xfrm>
                <a:off x="162669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sp>
        <p:nvSpPr>
          <p:cNvPr id="393" name="TextBox 30"/>
          <p:cNvSpPr/>
          <p:nvPr/>
        </p:nvSpPr>
        <p:spPr>
          <a:xfrm>
            <a:off x="5538960" y="1474200"/>
            <a:ext cx="9144720" cy="580680"/>
          </a:xfrm>
          <a:prstGeom prst="rect">
            <a:avLst/>
          </a:prstGeom>
          <a:noFill/>
          <a:ln w="0">
            <a:noFill/>
          </a:ln>
        </p:spPr>
        <p:style>
          <a:lnRef idx="0"/>
          <a:fillRef idx="0"/>
          <a:effectRef idx="0"/>
          <a:fontRef idx="minor"/>
        </p:style>
        <p:txBody>
          <a:bodyPr lIns="0" rIns="0" tIns="0" bIns="0" anchor="t">
            <a:spAutoFit/>
          </a:bodyPr>
          <a:p>
            <a:pPr algn="ctr" defTabSz="914400">
              <a:lnSpc>
                <a:spcPts val="4569"/>
              </a:lnSpc>
            </a:pPr>
            <a:r>
              <a:rPr b="1" lang="en-US" sz="4230" spc="-1" strike="noStrike">
                <a:solidFill>
                  <a:srgbClr val="ad623c"/>
                </a:solidFill>
                <a:latin typeface="Montserrat Bold"/>
                <a:ea typeface="Montserrat Bold"/>
              </a:rPr>
              <a:t>La Computer vision en action </a:t>
            </a:r>
            <a:endParaRPr b="0" lang="en-US" sz="4230" spc="-1" strike="noStrike">
              <a:solidFill>
                <a:srgbClr val="000000"/>
              </a:solidFill>
              <a:latin typeface="Arial"/>
            </a:endParaRPr>
          </a:p>
        </p:txBody>
      </p:sp>
      <p:sp>
        <p:nvSpPr>
          <p:cNvPr id="394" name="Freeform 31"/>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95" name="TextBox 32"/>
          <p:cNvSpPr/>
          <p:nvPr/>
        </p:nvSpPr>
        <p:spPr>
          <a:xfrm>
            <a:off x="1028880" y="480600"/>
            <a:ext cx="415440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Computer Vision ?</a:t>
            </a:r>
            <a:endParaRPr b="0" lang="en-US" sz="317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96" name="Group 2"/>
          <p:cNvGrpSpPr/>
          <p:nvPr/>
        </p:nvGrpSpPr>
        <p:grpSpPr>
          <a:xfrm>
            <a:off x="1028880" y="5142960"/>
            <a:ext cx="16230240" cy="5248800"/>
            <a:chOff x="1028880" y="5142960"/>
            <a:chExt cx="16230240" cy="5248800"/>
          </a:xfrm>
        </p:grpSpPr>
        <p:sp>
          <p:nvSpPr>
            <p:cNvPr id="397" name="Freeform 3"/>
            <p:cNvSpPr/>
            <p:nvPr/>
          </p:nvSpPr>
          <p:spPr>
            <a:xfrm>
              <a:off x="1028880" y="5287320"/>
              <a:ext cx="16230240" cy="5104080"/>
            </a:xfrm>
            <a:custGeom>
              <a:avLst/>
              <a:gdLst>
                <a:gd name="textAreaLeft" fmla="*/ 0 w 16230240"/>
                <a:gd name="textAreaRight" fmla="*/ 16230600 w 16230240"/>
                <a:gd name="textAreaTop" fmla="*/ 0 h 5104080"/>
                <a:gd name="textAreaBottom" fmla="*/ 5104440 h 5104080"/>
              </a:gdLst>
              <a:ahLst/>
              <a:rect l="textAreaLeft" t="textAreaTop" r="textAreaRight" b="textAreaBottom"/>
              <a:pathLst>
                <a:path w="4274726" h="1344349">
                  <a:moveTo>
                    <a:pt x="0" y="0"/>
                  </a:moveTo>
                  <a:lnTo>
                    <a:pt x="4274726" y="0"/>
                  </a:lnTo>
                  <a:lnTo>
                    <a:pt x="4274726" y="1344349"/>
                  </a:lnTo>
                  <a:lnTo>
                    <a:pt x="0" y="1344349"/>
                  </a:lnTo>
                  <a:close/>
                </a:path>
              </a:pathLst>
            </a:custGeom>
            <a:solidFill>
              <a:srgbClr val="f6f6f6"/>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98" name="TextBox 4"/>
            <p:cNvSpPr/>
            <p:nvPr/>
          </p:nvSpPr>
          <p:spPr>
            <a:xfrm>
              <a:off x="1028880" y="5142960"/>
              <a:ext cx="16230240" cy="52488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399" name="Group 5"/>
          <p:cNvGrpSpPr/>
          <p:nvPr/>
        </p:nvGrpSpPr>
        <p:grpSpPr>
          <a:xfrm>
            <a:off x="2929320" y="3994560"/>
            <a:ext cx="1708560" cy="1708560"/>
            <a:chOff x="2929320" y="3994560"/>
            <a:chExt cx="1708560" cy="1708560"/>
          </a:xfrm>
        </p:grpSpPr>
        <p:sp>
          <p:nvSpPr>
            <p:cNvPr id="400" name="Freeform 6"/>
            <p:cNvSpPr/>
            <p:nvPr/>
          </p:nvSpPr>
          <p:spPr>
            <a:xfrm>
              <a:off x="2929320" y="3994560"/>
              <a:ext cx="1708560" cy="1708560"/>
            </a:xfrm>
            <a:custGeom>
              <a:avLst/>
              <a:gdLst>
                <a:gd name="textAreaLeft" fmla="*/ 0 w 1708560"/>
                <a:gd name="textAreaRight" fmla="*/ 1708920 w 1708560"/>
                <a:gd name="textAreaTop" fmla="*/ 0 h 1708560"/>
                <a:gd name="textAreaBottom" fmla="*/ 1708920 h 170856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401" name="Group 7"/>
          <p:cNvGrpSpPr/>
          <p:nvPr/>
        </p:nvGrpSpPr>
        <p:grpSpPr>
          <a:xfrm>
            <a:off x="13962960" y="3994560"/>
            <a:ext cx="1708560" cy="1708560"/>
            <a:chOff x="13962960" y="3994560"/>
            <a:chExt cx="1708560" cy="1708560"/>
          </a:xfrm>
        </p:grpSpPr>
        <p:sp>
          <p:nvSpPr>
            <p:cNvPr id="402" name="Freeform 8"/>
            <p:cNvSpPr/>
            <p:nvPr/>
          </p:nvSpPr>
          <p:spPr>
            <a:xfrm>
              <a:off x="13962960" y="3994560"/>
              <a:ext cx="1708560" cy="1708560"/>
            </a:xfrm>
            <a:custGeom>
              <a:avLst/>
              <a:gdLst>
                <a:gd name="textAreaLeft" fmla="*/ 0 w 1708560"/>
                <a:gd name="textAreaRight" fmla="*/ 1708920 w 1708560"/>
                <a:gd name="textAreaTop" fmla="*/ 0 h 1708560"/>
                <a:gd name="textAreaBottom" fmla="*/ 1708920 h 170856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403" name="Group 9"/>
          <p:cNvGrpSpPr/>
          <p:nvPr/>
        </p:nvGrpSpPr>
        <p:grpSpPr>
          <a:xfrm>
            <a:off x="8289360" y="3994560"/>
            <a:ext cx="1708560" cy="1708560"/>
            <a:chOff x="8289360" y="3994560"/>
            <a:chExt cx="1708560" cy="1708560"/>
          </a:xfrm>
        </p:grpSpPr>
        <p:sp>
          <p:nvSpPr>
            <p:cNvPr id="404" name="Freeform 10"/>
            <p:cNvSpPr/>
            <p:nvPr/>
          </p:nvSpPr>
          <p:spPr>
            <a:xfrm>
              <a:off x="8289360" y="3994560"/>
              <a:ext cx="1708560" cy="1708560"/>
            </a:xfrm>
            <a:custGeom>
              <a:avLst/>
              <a:gdLst>
                <a:gd name="textAreaLeft" fmla="*/ 0 w 1708560"/>
                <a:gd name="textAreaRight" fmla="*/ 1708920 w 1708560"/>
                <a:gd name="textAreaTop" fmla="*/ 0 h 1708560"/>
                <a:gd name="textAreaBottom" fmla="*/ 1708920 h 170856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405" name="Group 11"/>
          <p:cNvGrpSpPr/>
          <p:nvPr/>
        </p:nvGrpSpPr>
        <p:grpSpPr>
          <a:xfrm>
            <a:off x="15552720" y="557640"/>
            <a:ext cx="1140840" cy="470880"/>
            <a:chOff x="15552720" y="557640"/>
            <a:chExt cx="1140840" cy="470880"/>
          </a:xfrm>
        </p:grpSpPr>
        <p:grpSp>
          <p:nvGrpSpPr>
            <p:cNvPr id="406" name="Group 12"/>
            <p:cNvGrpSpPr/>
            <p:nvPr/>
          </p:nvGrpSpPr>
          <p:grpSpPr>
            <a:xfrm>
              <a:off x="15552720" y="557640"/>
              <a:ext cx="470880" cy="470880"/>
              <a:chOff x="15552720" y="557640"/>
              <a:chExt cx="470880" cy="470880"/>
            </a:xfrm>
          </p:grpSpPr>
          <p:sp>
            <p:nvSpPr>
              <p:cNvPr id="407" name="Freeform 13"/>
              <p:cNvSpPr/>
              <p:nvPr/>
            </p:nvSpPr>
            <p:spPr>
              <a:xfrm>
                <a:off x="1555272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08" name="TextBox 14"/>
              <p:cNvSpPr/>
              <p:nvPr/>
            </p:nvSpPr>
            <p:spPr>
              <a:xfrm>
                <a:off x="155970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409" name="Group 15"/>
            <p:cNvGrpSpPr/>
            <p:nvPr/>
          </p:nvGrpSpPr>
          <p:grpSpPr>
            <a:xfrm>
              <a:off x="15776280" y="557640"/>
              <a:ext cx="470880" cy="470880"/>
              <a:chOff x="15776280" y="557640"/>
              <a:chExt cx="470880" cy="470880"/>
            </a:xfrm>
          </p:grpSpPr>
          <p:sp>
            <p:nvSpPr>
              <p:cNvPr id="410" name="Freeform 16"/>
              <p:cNvSpPr/>
              <p:nvPr/>
            </p:nvSpPr>
            <p:spPr>
              <a:xfrm>
                <a:off x="157762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11" name="TextBox 17"/>
              <p:cNvSpPr/>
              <p:nvPr/>
            </p:nvSpPr>
            <p:spPr>
              <a:xfrm>
                <a:off x="1582020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412" name="Group 18"/>
            <p:cNvGrpSpPr/>
            <p:nvPr/>
          </p:nvGrpSpPr>
          <p:grpSpPr>
            <a:xfrm>
              <a:off x="15999480" y="557640"/>
              <a:ext cx="470880" cy="470880"/>
              <a:chOff x="15999480" y="557640"/>
              <a:chExt cx="470880" cy="470880"/>
            </a:xfrm>
          </p:grpSpPr>
          <p:sp>
            <p:nvSpPr>
              <p:cNvPr id="413" name="Freeform 19"/>
              <p:cNvSpPr/>
              <p:nvPr/>
            </p:nvSpPr>
            <p:spPr>
              <a:xfrm>
                <a:off x="159994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14" name="TextBox 20"/>
              <p:cNvSpPr/>
              <p:nvPr/>
            </p:nvSpPr>
            <p:spPr>
              <a:xfrm>
                <a:off x="160437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nvGrpSpPr>
            <p:cNvPr id="415" name="Group 21"/>
            <p:cNvGrpSpPr/>
            <p:nvPr/>
          </p:nvGrpSpPr>
          <p:grpSpPr>
            <a:xfrm>
              <a:off x="16222680" y="557640"/>
              <a:ext cx="470880" cy="470880"/>
              <a:chOff x="16222680" y="557640"/>
              <a:chExt cx="470880" cy="470880"/>
            </a:xfrm>
          </p:grpSpPr>
          <p:sp>
            <p:nvSpPr>
              <p:cNvPr id="416" name="Freeform 22"/>
              <p:cNvSpPr/>
              <p:nvPr/>
            </p:nvSpPr>
            <p:spPr>
              <a:xfrm>
                <a:off x="16222680" y="557640"/>
                <a:ext cx="470880" cy="470880"/>
              </a:xfrm>
              <a:custGeom>
                <a:avLst/>
                <a:gdLst>
                  <a:gd name="textAreaLeft" fmla="*/ 0 w 470880"/>
                  <a:gd name="textAreaRight" fmla="*/ 471240 w 470880"/>
                  <a:gd name="textAreaTop" fmla="*/ 0 h 470880"/>
                  <a:gd name="textAreaBottom" fmla="*/ 471240 h 470880"/>
                </a:gdLst>
                <a:ah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17" name="TextBox 23"/>
              <p:cNvSpPr/>
              <p:nvPr/>
            </p:nvSpPr>
            <p:spPr>
              <a:xfrm>
                <a:off x="16266960" y="579600"/>
                <a:ext cx="382320" cy="4046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659"/>
                  </a:lnSpc>
                </a:pPr>
                <a:endParaRPr b="0" lang="en-US" sz="1800" spc="-1" strike="noStrike">
                  <a:solidFill>
                    <a:schemeClr val="dk1"/>
                  </a:solidFill>
                  <a:latin typeface="Calibri"/>
                </a:endParaRPr>
              </a:p>
            </p:txBody>
          </p:sp>
        </p:grpSp>
      </p:grpSp>
      <p:sp>
        <p:nvSpPr>
          <p:cNvPr id="418" name="Freeform 24"/>
          <p:cNvSpPr/>
          <p:nvPr/>
        </p:nvSpPr>
        <p:spPr>
          <a:xfrm>
            <a:off x="16884360" y="28440"/>
            <a:ext cx="1422360" cy="1180440"/>
          </a:xfrm>
          <a:custGeom>
            <a:avLst/>
            <a:gdLst>
              <a:gd name="textAreaLeft" fmla="*/ 0 w 1422360"/>
              <a:gd name="textAreaRight" fmla="*/ 1422720 w 1422360"/>
              <a:gd name="textAreaTop" fmla="*/ 0 h 1180440"/>
              <a:gd name="textAreaBottom" fmla="*/ 1180800 h 1180440"/>
            </a:gdLst>
            <a:ah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19" name="TextBox 25"/>
          <p:cNvSpPr/>
          <p:nvPr/>
        </p:nvSpPr>
        <p:spPr>
          <a:xfrm>
            <a:off x="6598440" y="3306600"/>
            <a:ext cx="5509800" cy="435240"/>
          </a:xfrm>
          <a:prstGeom prst="rect">
            <a:avLst/>
          </a:prstGeom>
          <a:noFill/>
          <a:ln w="0">
            <a:noFill/>
          </a:ln>
        </p:spPr>
        <p:style>
          <a:lnRef idx="0"/>
          <a:fillRef idx="0"/>
          <a:effectRef idx="0"/>
          <a:fontRef idx="minor"/>
        </p:style>
        <p:txBody>
          <a:bodyPr lIns="0" rIns="0" tIns="0" bIns="0" anchor="t">
            <a:spAutoFit/>
          </a:bodyPr>
          <a:p>
            <a:pPr algn="ctr" defTabSz="914400">
              <a:lnSpc>
                <a:spcPts val="3424"/>
              </a:lnSpc>
            </a:pPr>
            <a:r>
              <a:rPr b="1" lang="en-US" sz="3170" spc="-1" strike="noStrike">
                <a:solidFill>
                  <a:srgbClr val="ad623c"/>
                </a:solidFill>
                <a:latin typeface="Montserrat Bold"/>
                <a:ea typeface="Montserrat Bold"/>
              </a:rPr>
              <a:t>Conduite autonome</a:t>
            </a:r>
            <a:endParaRPr b="0" lang="en-US" sz="3170" spc="-1" strike="noStrike">
              <a:solidFill>
                <a:srgbClr val="000000"/>
              </a:solidFill>
              <a:latin typeface="Arial"/>
            </a:endParaRPr>
          </a:p>
        </p:txBody>
      </p:sp>
      <p:sp>
        <p:nvSpPr>
          <p:cNvPr id="420" name="TextBox 26"/>
          <p:cNvSpPr/>
          <p:nvPr/>
        </p:nvSpPr>
        <p:spPr>
          <a:xfrm>
            <a:off x="178920" y="3306600"/>
            <a:ext cx="6869880" cy="435240"/>
          </a:xfrm>
          <a:prstGeom prst="rect">
            <a:avLst/>
          </a:prstGeom>
          <a:noFill/>
          <a:ln w="0">
            <a:noFill/>
          </a:ln>
        </p:spPr>
        <p:style>
          <a:lnRef idx="0"/>
          <a:fillRef idx="0"/>
          <a:effectRef idx="0"/>
          <a:fontRef idx="minor"/>
        </p:style>
        <p:txBody>
          <a:bodyPr lIns="0" rIns="0" tIns="0" bIns="0" anchor="t">
            <a:spAutoFit/>
          </a:bodyPr>
          <a:p>
            <a:pPr algn="ctr" defTabSz="914400">
              <a:lnSpc>
                <a:spcPts val="3424"/>
              </a:lnSpc>
            </a:pPr>
            <a:r>
              <a:rPr b="1" lang="en-US" sz="3170" spc="-1" strike="noStrike">
                <a:solidFill>
                  <a:srgbClr val="ad623c"/>
                </a:solidFill>
                <a:latin typeface="Montserrat Bold"/>
                <a:ea typeface="Montserrat Bold"/>
              </a:rPr>
              <a:t>Vision industrielle</a:t>
            </a:r>
            <a:endParaRPr b="0" lang="en-US" sz="3170" spc="-1" strike="noStrike">
              <a:solidFill>
                <a:srgbClr val="000000"/>
              </a:solidFill>
              <a:latin typeface="Arial"/>
            </a:endParaRPr>
          </a:p>
        </p:txBody>
      </p:sp>
      <p:sp>
        <p:nvSpPr>
          <p:cNvPr id="421" name="TextBox 27"/>
          <p:cNvSpPr/>
          <p:nvPr/>
        </p:nvSpPr>
        <p:spPr>
          <a:xfrm>
            <a:off x="11899080" y="3306600"/>
            <a:ext cx="5509800" cy="435240"/>
          </a:xfrm>
          <a:prstGeom prst="rect">
            <a:avLst/>
          </a:prstGeom>
          <a:noFill/>
          <a:ln w="0">
            <a:noFill/>
          </a:ln>
        </p:spPr>
        <p:style>
          <a:lnRef idx="0"/>
          <a:fillRef idx="0"/>
          <a:effectRef idx="0"/>
          <a:fontRef idx="minor"/>
        </p:style>
        <p:txBody>
          <a:bodyPr lIns="0" rIns="0" tIns="0" bIns="0" anchor="t">
            <a:spAutoFit/>
          </a:bodyPr>
          <a:p>
            <a:pPr algn="ctr" defTabSz="914400">
              <a:lnSpc>
                <a:spcPts val="3424"/>
              </a:lnSpc>
            </a:pPr>
            <a:r>
              <a:rPr b="1" lang="en-US" sz="3170" spc="-1" strike="noStrike">
                <a:solidFill>
                  <a:srgbClr val="ad623c"/>
                </a:solidFill>
                <a:latin typeface="Montserrat Bold"/>
                <a:ea typeface="Montserrat Bold"/>
              </a:rPr>
              <a:t>Tri des déchets </a:t>
            </a:r>
            <a:endParaRPr b="0" lang="en-US" sz="3170" spc="-1" strike="noStrike">
              <a:solidFill>
                <a:srgbClr val="000000"/>
              </a:solidFill>
              <a:latin typeface="Arial"/>
            </a:endParaRPr>
          </a:p>
        </p:txBody>
      </p:sp>
      <p:sp>
        <p:nvSpPr>
          <p:cNvPr id="422" name="TextBox 28"/>
          <p:cNvSpPr/>
          <p:nvPr/>
        </p:nvSpPr>
        <p:spPr>
          <a:xfrm>
            <a:off x="1337760" y="6048360"/>
            <a:ext cx="4891320" cy="961560"/>
          </a:xfrm>
          <a:prstGeom prst="rect">
            <a:avLst/>
          </a:prstGeom>
          <a:noFill/>
          <a:ln w="0">
            <a:noFill/>
          </a:ln>
        </p:spPr>
        <p:style>
          <a:lnRef idx="0"/>
          <a:fillRef idx="0"/>
          <a:effectRef idx="0"/>
          <a:fontRef idx="minor"/>
        </p:style>
        <p:txBody>
          <a:bodyPr lIns="0" rIns="0" tIns="0" bIns="0" anchor="t">
            <a:spAutoFit/>
          </a:bodyPr>
          <a:p>
            <a:pPr algn="ctr" defTabSz="914400">
              <a:lnSpc>
                <a:spcPts val="3787"/>
              </a:lnSpc>
            </a:pPr>
            <a:r>
              <a:rPr b="1" lang="en-US" sz="2700" spc="-1" strike="noStrike">
                <a:solidFill>
                  <a:srgbClr val="000000"/>
                </a:solidFill>
                <a:latin typeface="Montserrat Bold"/>
                <a:ea typeface="Montserrat Bold"/>
              </a:rPr>
              <a:t>Contrôle qualité des produits.</a:t>
            </a:r>
            <a:endParaRPr b="0" lang="en-US" sz="2700" spc="-1" strike="noStrike">
              <a:solidFill>
                <a:srgbClr val="000000"/>
              </a:solidFill>
              <a:latin typeface="Arial"/>
            </a:endParaRPr>
          </a:p>
        </p:txBody>
      </p:sp>
      <p:sp>
        <p:nvSpPr>
          <p:cNvPr id="423" name="TextBox 29"/>
          <p:cNvSpPr/>
          <p:nvPr/>
        </p:nvSpPr>
        <p:spPr>
          <a:xfrm>
            <a:off x="6698160" y="6229440"/>
            <a:ext cx="4891320" cy="961560"/>
          </a:xfrm>
          <a:prstGeom prst="rect">
            <a:avLst/>
          </a:prstGeom>
          <a:noFill/>
          <a:ln w="0">
            <a:noFill/>
          </a:ln>
        </p:spPr>
        <p:style>
          <a:lnRef idx="0"/>
          <a:fillRef idx="0"/>
          <a:effectRef idx="0"/>
          <a:fontRef idx="minor"/>
        </p:style>
        <p:txBody>
          <a:bodyPr lIns="0" rIns="0" tIns="0" bIns="0" anchor="t">
            <a:spAutoFit/>
          </a:bodyPr>
          <a:p>
            <a:pPr algn="ctr" defTabSz="914400">
              <a:lnSpc>
                <a:spcPts val="3787"/>
              </a:lnSpc>
            </a:pPr>
            <a:r>
              <a:rPr b="1" lang="en-US" sz="2700" spc="-1" strike="noStrike">
                <a:solidFill>
                  <a:srgbClr val="000000"/>
                </a:solidFill>
                <a:latin typeface="Montserrat Bold"/>
                <a:ea typeface="Montserrat Bold"/>
              </a:rPr>
              <a:t>Analyse en temps réel de l’environnement routier.</a:t>
            </a:r>
            <a:endParaRPr b="0" lang="en-US" sz="2700" spc="-1" strike="noStrike">
              <a:solidFill>
                <a:srgbClr val="000000"/>
              </a:solidFill>
              <a:latin typeface="Arial"/>
            </a:endParaRPr>
          </a:p>
        </p:txBody>
      </p:sp>
      <p:sp>
        <p:nvSpPr>
          <p:cNvPr id="424" name="TextBox 30"/>
          <p:cNvSpPr/>
          <p:nvPr/>
        </p:nvSpPr>
        <p:spPr>
          <a:xfrm>
            <a:off x="12208320" y="6229440"/>
            <a:ext cx="4891320" cy="961560"/>
          </a:xfrm>
          <a:prstGeom prst="rect">
            <a:avLst/>
          </a:prstGeom>
          <a:noFill/>
          <a:ln w="0">
            <a:noFill/>
          </a:ln>
        </p:spPr>
        <p:style>
          <a:lnRef idx="0"/>
          <a:fillRef idx="0"/>
          <a:effectRef idx="0"/>
          <a:fontRef idx="minor"/>
        </p:style>
        <p:txBody>
          <a:bodyPr lIns="0" rIns="0" tIns="0" bIns="0" anchor="t">
            <a:spAutoFit/>
          </a:bodyPr>
          <a:p>
            <a:pPr algn="ctr" defTabSz="914400">
              <a:lnSpc>
                <a:spcPts val="3787"/>
              </a:lnSpc>
            </a:pPr>
            <a:r>
              <a:rPr b="1" lang="en-US" sz="2700" spc="-1" strike="noStrike">
                <a:solidFill>
                  <a:srgbClr val="000000"/>
                </a:solidFill>
                <a:latin typeface="Montserrat Bold"/>
                <a:ea typeface="Montserrat Bold"/>
              </a:rPr>
              <a:t>Séparation automatique des matériaux recyclables</a:t>
            </a:r>
            <a:endParaRPr b="0" lang="en-US" sz="2700" spc="-1" strike="noStrike">
              <a:solidFill>
                <a:srgbClr val="000000"/>
              </a:solidFill>
              <a:latin typeface="Arial"/>
            </a:endParaRPr>
          </a:p>
        </p:txBody>
      </p:sp>
      <p:sp>
        <p:nvSpPr>
          <p:cNvPr id="425" name="TextBox 31"/>
          <p:cNvSpPr/>
          <p:nvPr/>
        </p:nvSpPr>
        <p:spPr>
          <a:xfrm>
            <a:off x="5538960" y="1474200"/>
            <a:ext cx="9144720" cy="580680"/>
          </a:xfrm>
          <a:prstGeom prst="rect">
            <a:avLst/>
          </a:prstGeom>
          <a:noFill/>
          <a:ln w="0">
            <a:noFill/>
          </a:ln>
        </p:spPr>
        <p:style>
          <a:lnRef idx="0"/>
          <a:fillRef idx="0"/>
          <a:effectRef idx="0"/>
          <a:fontRef idx="minor"/>
        </p:style>
        <p:txBody>
          <a:bodyPr lIns="0" rIns="0" tIns="0" bIns="0" anchor="t">
            <a:spAutoFit/>
          </a:bodyPr>
          <a:p>
            <a:pPr algn="ctr" defTabSz="914400">
              <a:lnSpc>
                <a:spcPts val="4569"/>
              </a:lnSpc>
            </a:pPr>
            <a:r>
              <a:rPr b="1" lang="en-US" sz="4230" spc="-1" strike="noStrike">
                <a:solidFill>
                  <a:srgbClr val="ad623c"/>
                </a:solidFill>
                <a:latin typeface="Montserrat Bold"/>
                <a:ea typeface="Montserrat Bold"/>
              </a:rPr>
              <a:t>La Computer vision en action </a:t>
            </a:r>
            <a:endParaRPr b="0" lang="en-US" sz="4230" spc="-1" strike="noStrike">
              <a:solidFill>
                <a:srgbClr val="000000"/>
              </a:solidFill>
              <a:latin typeface="Arial"/>
            </a:endParaRPr>
          </a:p>
        </p:txBody>
      </p:sp>
      <p:sp>
        <p:nvSpPr>
          <p:cNvPr id="426" name="TextBox 32"/>
          <p:cNvSpPr/>
          <p:nvPr/>
        </p:nvSpPr>
        <p:spPr>
          <a:xfrm>
            <a:off x="1028880" y="480600"/>
            <a:ext cx="4154400" cy="562680"/>
          </a:xfrm>
          <a:prstGeom prst="rect">
            <a:avLst/>
          </a:prstGeom>
          <a:noFill/>
          <a:ln w="0">
            <a:noFill/>
          </a:ln>
        </p:spPr>
        <p:style>
          <a:lnRef idx="0"/>
          <a:fillRef idx="0"/>
          <a:effectRef idx="0"/>
          <a:fontRef idx="minor"/>
        </p:style>
        <p:txBody>
          <a:bodyPr lIns="0" rIns="0" tIns="0" bIns="0" anchor="t">
            <a:spAutoFit/>
          </a:bodyPr>
          <a:p>
            <a:pPr defTabSz="914400">
              <a:lnSpc>
                <a:spcPts val="4433"/>
              </a:lnSpc>
            </a:pPr>
            <a:r>
              <a:rPr b="1" lang="en-US" sz="3170" spc="86" strike="noStrike">
                <a:solidFill>
                  <a:srgbClr val="ad623c"/>
                </a:solidFill>
                <a:latin typeface="Montserrat Bold"/>
                <a:ea typeface="Montserrat Bold"/>
              </a:rPr>
              <a:t>Computer Vision ?</a:t>
            </a:r>
            <a:endParaRPr b="0" lang="en-US" sz="317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TotalTime>
  <Application>LibreOffice/24.2.7.2$Linux_X86_64 LibreOffice_project/420$Build-2</Application>
  <AppVersion>15.0000</AppVersion>
  <Words>1476</Words>
  <Paragraphs>218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babacar mbathie</dc:creator>
  <dc:description/>
  <dc:identifier>DAGYg2LS-74</dc:identifier>
  <dc:language>en-US</dc:language>
  <cp:lastModifiedBy/>
  <dcterms:modified xsi:type="dcterms:W3CDTF">2024-12-19T10:29:19Z</dcterms:modified>
  <cp:revision>3</cp:revision>
  <dc:subject/>
  <dc:title>computer vision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Personnalisé</vt:lpwstr>
  </property>
  <property fmtid="{D5CDD505-2E9C-101B-9397-08002B2CF9AE}" pid="4" name="Slides">
    <vt:i4>26</vt:i4>
  </property>
</Properties>
</file>